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1"/>
  </p:notesMasterIdLst>
  <p:sldIdLst>
    <p:sldId id="259" r:id="rId2"/>
    <p:sldId id="275" r:id="rId3"/>
    <p:sldId id="273" r:id="rId4"/>
    <p:sldId id="257" r:id="rId5"/>
    <p:sldId id="256" r:id="rId6"/>
    <p:sldId id="258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490"/>
    <p:restoredTop sz="94597"/>
  </p:normalViewPr>
  <p:slideViewPr>
    <p:cSldViewPr snapToGrid="0" snapToObjects="1" showGuides="1">
      <p:cViewPr varScale="1">
        <p:scale>
          <a:sx n="90" d="100"/>
          <a:sy n="90" d="100"/>
        </p:scale>
        <p:origin x="155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726A79-4C77-FD46-BD18-65B883691F5D}" type="datetimeFigureOut">
              <a:rPr lang="en-US" smtClean="0"/>
              <a:t>5/29/20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390EC1-C8F5-D64D-8250-6B6CB34D41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3097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7247D-FB33-E041-92EC-E1EA9093D832}" type="datetime1">
              <a:rPr lang="en-US" smtClean="0"/>
              <a:t>5/29/20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5396E-BA54-0B46-9AD4-097ED26DFC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0398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01460-7D71-7647-99AA-74EC3C3ACFA7}" type="datetime1">
              <a:rPr lang="en-US" smtClean="0"/>
              <a:t>5/29/20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5396E-BA54-0B46-9AD4-097ED26DFC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01338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D52C1-BC0E-474E-B543-B35071CD7B2D}" type="datetime1">
              <a:rPr lang="en-US" smtClean="0"/>
              <a:t>5/29/20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5396E-BA54-0B46-9AD4-097ED26DFC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7891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D59C7-6185-694A-9DF4-A18FF17EEBAE}" type="datetime1">
              <a:rPr lang="en-US" smtClean="0"/>
              <a:t>5/29/20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5396E-BA54-0B46-9AD4-097ED26DFC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592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5A266F-DADE-8245-A041-B30364AE5DDE}" type="datetime1">
              <a:rPr lang="en-US" smtClean="0"/>
              <a:t>5/29/20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5396E-BA54-0B46-9AD4-097ED26DFC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1269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7B82A-90DE-7F49-B57B-D465EECB7CB5}" type="datetime1">
              <a:rPr lang="en-US" smtClean="0"/>
              <a:t>5/29/20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5396E-BA54-0B46-9AD4-097ED26DFC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8274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0CFC95-E171-1246-A592-AEEBA3F875BF}" type="datetime1">
              <a:rPr lang="en-US" smtClean="0"/>
              <a:t>5/29/20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5396E-BA54-0B46-9AD4-097ED26DFC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6481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1AEB4F-53A0-BB43-9EF0-DA19E9D66B41}" type="datetime1">
              <a:rPr lang="en-US" smtClean="0"/>
              <a:t>5/29/20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5396E-BA54-0B46-9AD4-097ED26DFC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4451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E094C-F06D-D848-A6DC-53EB74F23C5D}" type="datetime1">
              <a:rPr lang="en-US" smtClean="0"/>
              <a:t>5/29/20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5396E-BA54-0B46-9AD4-097ED26DFC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0442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CFC933-CEBC-DA41-B53E-AF97630C7879}" type="datetime1">
              <a:rPr lang="en-US" smtClean="0"/>
              <a:t>5/29/20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5396E-BA54-0B46-9AD4-097ED26DFC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4934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1A9206-5235-CD47-8A4E-524F1CD90DB1}" type="datetime1">
              <a:rPr lang="en-US" smtClean="0"/>
              <a:t>5/29/20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5396E-BA54-0B46-9AD4-097ED26DFC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0152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CAB06F-CC9E-B245-9FE1-237847B15535}" type="datetime1">
              <a:rPr lang="en-US" smtClean="0"/>
              <a:t>5/29/20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65396E-BA54-0B46-9AD4-097ED26DFC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2837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hyperlink" Target="http://rileyhanus.com/science.html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materialsproject.org/materials/mp-149/" TargetMode="Externa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16.png"/><Relationship Id="rId7" Type="http://schemas.openxmlformats.org/officeDocument/2006/relationships/image" Target="../media/image27.tif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gif"/><Relationship Id="rId5" Type="http://schemas.openxmlformats.org/officeDocument/2006/relationships/image" Target="../media/image25.tiff"/><Relationship Id="rId4" Type="http://schemas.openxmlformats.org/officeDocument/2006/relationships/image" Target="../media/image4.gi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60.png"/><Relationship Id="rId7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28.emf"/><Relationship Id="rId7" Type="http://schemas.openxmlformats.org/officeDocument/2006/relationships/image" Target="../media/image4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emf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9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27.tiff"/><Relationship Id="rId7" Type="http://schemas.openxmlformats.org/officeDocument/2006/relationships/image" Target="../media/image40.png"/><Relationship Id="rId12" Type="http://schemas.openxmlformats.org/officeDocument/2006/relationships/image" Target="../media/image43.png"/><Relationship Id="rId2" Type="http://schemas.openxmlformats.org/officeDocument/2006/relationships/image" Target="../media/image5.emf"/><Relationship Id="rId16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11" Type="http://schemas.openxmlformats.org/officeDocument/2006/relationships/image" Target="../media/image39.png"/><Relationship Id="rId15" Type="http://schemas.openxmlformats.org/officeDocument/2006/relationships/image" Target="../media/image45.png"/><Relationship Id="rId10" Type="http://schemas.openxmlformats.org/officeDocument/2006/relationships/image" Target="../media/image34.png"/><Relationship Id="rId4" Type="http://schemas.openxmlformats.org/officeDocument/2006/relationships/image" Target="../media/image37.png"/><Relationship Id="rId9" Type="http://schemas.openxmlformats.org/officeDocument/2006/relationships/image" Target="../media/image350.png"/><Relationship Id="rId14" Type="http://schemas.openxmlformats.org/officeDocument/2006/relationships/image" Target="../media/image4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tiff"/><Relationship Id="rId3" Type="http://schemas.openxmlformats.org/officeDocument/2006/relationships/image" Target="../media/image6.tiff"/><Relationship Id="rId7" Type="http://schemas.openxmlformats.org/officeDocument/2006/relationships/image" Target="../media/image55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tiff"/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www.cryst.ehu.es/" TargetMode="External"/><Relationship Id="rId4" Type="http://schemas.openxmlformats.org/officeDocument/2006/relationships/image" Target="../media/image5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hyperlink" Target="https://www.cryst.ehu.es/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://www.shengbte.org/" TargetMode="External"/><Relationship Id="rId5" Type="http://schemas.openxmlformats.org/officeDocument/2006/relationships/hyperlink" Target="http://www.almabte.eu/" TargetMode="External"/><Relationship Id="rId4" Type="http://schemas.openxmlformats.org/officeDocument/2006/relationships/hyperlink" Target="https://atztogo.github.io/phonopy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tiff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emf"/><Relationship Id="rId4" Type="http://schemas.openxmlformats.org/officeDocument/2006/relationships/image" Target="../media/image4.gi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7" Type="http://schemas.openxmlformats.org/officeDocument/2006/relationships/image" Target="../media/image10.tiff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0.png"/><Relationship Id="rId5" Type="http://schemas.openxmlformats.org/officeDocument/2006/relationships/hyperlink" Target="https://www.materialsproject.org/materials/mp-149/" TargetMode="Externa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6.png"/><Relationship Id="rId7" Type="http://schemas.openxmlformats.org/officeDocument/2006/relationships/hyperlink" Target="https://aip.scitation.org/doi/pdf/10.1063/1.4908244?class=pdf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8.png"/><Relationship Id="rId10" Type="http://schemas.openxmlformats.org/officeDocument/2006/relationships/hyperlink" Target="https://pubs.acs.org/doi/full/10.1021/ma502099t?src=recsys" TargetMode="External"/><Relationship Id="rId4" Type="http://schemas.openxmlformats.org/officeDocument/2006/relationships/image" Target="../media/image17.png"/><Relationship Id="rId9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6.png"/><Relationship Id="rId7" Type="http://schemas.openxmlformats.org/officeDocument/2006/relationships/hyperlink" Target="https://aip.scitation.org/doi/10.1063/1.4892653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1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21C1BC-8B99-564E-A357-49B1A21850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Nanoscale thermal transport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D1E4FF-D57E-6D4F-BDC9-C98E1B05ECF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Lecture 1</a:t>
            </a:r>
          </a:p>
          <a:p>
            <a:endParaRPr lang="en-US" dirty="0"/>
          </a:p>
          <a:p>
            <a:r>
              <a:rPr lang="en-US" dirty="0"/>
              <a:t>Riley Hanus</a:t>
            </a:r>
          </a:p>
          <a:p>
            <a:r>
              <a:rPr lang="en-US" dirty="0">
                <a:hlinkClick r:id="rId2"/>
              </a:rPr>
              <a:t>http://rileyhanus.com/science.html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684387-CFF0-3B43-B2DB-1361A112E3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0525" y="182563"/>
            <a:ext cx="2222627" cy="9398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685C3A-3214-4A48-AFD0-6170A1F4E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5396E-BA54-0B46-9AD4-097ED26DFC1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368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lose up of a map&#10;&#10;Description automatically generated">
            <a:extLst>
              <a:ext uri="{FF2B5EF4-FFF2-40B4-BE49-F238E27FC236}">
                <a16:creationId xmlns:a16="http://schemas.microsoft.com/office/drawing/2014/main" id="{5DFDB2A7-2555-AC42-BAE2-5ED2FD04E7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8412"/>
          <a:stretch/>
        </p:blipFill>
        <p:spPr>
          <a:xfrm>
            <a:off x="3775165" y="182651"/>
            <a:ext cx="4992994" cy="581221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08A0152-542D-1948-916C-298DE5CFBC64}"/>
              </a:ext>
            </a:extLst>
          </p:cNvPr>
          <p:cNvSpPr/>
          <p:nvPr/>
        </p:nvSpPr>
        <p:spPr>
          <a:xfrm>
            <a:off x="4561971" y="2236104"/>
            <a:ext cx="4284618" cy="3722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75D3F0-BB27-DA43-978F-D20859C7E0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841" y="1324801"/>
            <a:ext cx="2844691" cy="271896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FFC8EE3-A62A-184C-AD1F-5EE803EF9838}"/>
              </a:ext>
            </a:extLst>
          </p:cNvPr>
          <p:cNvSpPr txBox="1"/>
          <p:nvPr/>
        </p:nvSpPr>
        <p:spPr>
          <a:xfrm>
            <a:off x="271570" y="401471"/>
            <a:ext cx="35035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Aside: Electronic band structure of Si from DFT, </a:t>
            </a:r>
            <a:r>
              <a:rPr lang="en-US" dirty="0">
                <a:hlinkClick r:id="rId4"/>
              </a:rPr>
              <a:t>Materials Project</a:t>
            </a:r>
            <a:endParaRPr lang="en-US" dirty="0"/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62CBBF-9DB3-CB41-BFF1-1A6AB0FCBA0F}"/>
              </a:ext>
            </a:extLst>
          </p:cNvPr>
          <p:cNvSpPr txBox="1"/>
          <p:nvPr/>
        </p:nvSpPr>
        <p:spPr>
          <a:xfrm>
            <a:off x="375840" y="5256200"/>
            <a:ext cx="28446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 bandgap is 1.1 eV</a:t>
            </a:r>
          </a:p>
          <a:p>
            <a:endParaRPr lang="en-US" dirty="0"/>
          </a:p>
          <a:p>
            <a:r>
              <a:rPr lang="en-US" dirty="0"/>
              <a:t>DFT usually gets the band gap wrong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8EC544-929A-8649-B042-CEA2B21571F6}"/>
              </a:ext>
            </a:extLst>
          </p:cNvPr>
          <p:cNvSpPr txBox="1"/>
          <p:nvPr/>
        </p:nvSpPr>
        <p:spPr>
          <a:xfrm>
            <a:off x="375840" y="4597759"/>
            <a:ext cx="1777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Anything wrong?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2F29133-F403-FB45-A147-C2F10E9D7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5396E-BA54-0B46-9AD4-097ED26DFC1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035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CE28BF0-FFD3-484C-A8E2-5B599005EE40}"/>
              </a:ext>
            </a:extLst>
          </p:cNvPr>
          <p:cNvSpPr txBox="1"/>
          <p:nvPr/>
        </p:nvSpPr>
        <p:spPr>
          <a:xfrm>
            <a:off x="300446" y="313508"/>
            <a:ext cx="2838919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/>
              <a:t>What conducts heat?</a:t>
            </a:r>
          </a:p>
        </p:txBody>
      </p:sp>
      <p:pic>
        <p:nvPicPr>
          <p:cNvPr id="3" name="Picture 2" descr="A flat screen television&#10;&#10;Description automatically generated">
            <a:extLst>
              <a:ext uri="{FF2B5EF4-FFF2-40B4-BE49-F238E27FC236}">
                <a16:creationId xmlns:a16="http://schemas.microsoft.com/office/drawing/2014/main" id="{7E7DC1F9-193B-CC4B-A90C-194F8E2C1A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6972" y="1153478"/>
            <a:ext cx="3445691" cy="181514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713152F-5E1A-4040-B8ED-1A518951EEAC}"/>
                  </a:ext>
                </a:extLst>
              </p:cNvPr>
              <p:cNvSpPr txBox="1"/>
              <p:nvPr/>
            </p:nvSpPr>
            <p:spPr>
              <a:xfrm>
                <a:off x="5151163" y="392401"/>
                <a:ext cx="272183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𝜅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𝜅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vib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𝜅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e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𝜅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BP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+…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713152F-5E1A-4040-B8ED-1A518951EE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1163" y="392401"/>
                <a:ext cx="2721834" cy="369332"/>
              </a:xfrm>
              <a:prstGeom prst="rect">
                <a:avLst/>
              </a:prstGeom>
              <a:blipFill>
                <a:blip r:embed="rId3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6671EB80-1CC9-434D-8654-ACD4CECBE511}"/>
              </a:ext>
            </a:extLst>
          </p:cNvPr>
          <p:cNvSpPr txBox="1"/>
          <p:nvPr/>
        </p:nvSpPr>
        <p:spPr>
          <a:xfrm>
            <a:off x="510364" y="1153478"/>
            <a:ext cx="360566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Atomic vibrations: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Interatomic force constants (IFCs)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think ball and spring</a:t>
            </a:r>
          </a:p>
        </p:txBody>
      </p:sp>
      <p:pic>
        <p:nvPicPr>
          <p:cNvPr id="8" name="Picture 7" descr="A picture containing abacus, ball, board&#10;&#10;Description automatically generated">
            <a:extLst>
              <a:ext uri="{FF2B5EF4-FFF2-40B4-BE49-F238E27FC236}">
                <a16:creationId xmlns:a16="http://schemas.microsoft.com/office/drawing/2014/main" id="{489061BF-E3CC-7E43-B4A6-AF6E2A1F5F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0298" y="5037068"/>
            <a:ext cx="1895586" cy="137757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ED65440-EB68-3246-BE64-225DD3C550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54210" y="2422318"/>
            <a:ext cx="1336281" cy="128537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80BA089-2B26-0D41-ADD9-2F88DC0B9B5B}"/>
              </a:ext>
            </a:extLst>
          </p:cNvPr>
          <p:cNvSpPr txBox="1"/>
          <p:nvPr/>
        </p:nvSpPr>
        <p:spPr>
          <a:xfrm>
            <a:off x="821872" y="3947998"/>
            <a:ext cx="3104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IFCs   atomic masses   structure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90EBFF8-9D7D-9B43-A421-CC301A930F6D}"/>
              </a:ext>
            </a:extLst>
          </p:cNvPr>
          <p:cNvCxnSpPr/>
          <p:nvPr/>
        </p:nvCxnSpPr>
        <p:spPr>
          <a:xfrm>
            <a:off x="1172897" y="4319531"/>
            <a:ext cx="192506" cy="32503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B4693DE8-32ED-5840-84AA-4912C848EDD7}"/>
              </a:ext>
            </a:extLst>
          </p:cNvPr>
          <p:cNvSpPr txBox="1"/>
          <p:nvPr/>
        </p:nvSpPr>
        <p:spPr>
          <a:xfrm>
            <a:off x="974752" y="4646771"/>
            <a:ext cx="2676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normal modes of vibration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4A6AB7C-0D92-0346-B31E-A288D24DA71E}"/>
              </a:ext>
            </a:extLst>
          </p:cNvPr>
          <p:cNvCxnSpPr>
            <a:cxnSpLocks/>
          </p:cNvCxnSpPr>
          <p:nvPr/>
        </p:nvCxnSpPr>
        <p:spPr>
          <a:xfrm>
            <a:off x="2091632" y="4254538"/>
            <a:ext cx="0" cy="38487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2704305-3D76-5E41-A2CD-9A47C45C3522}"/>
              </a:ext>
            </a:extLst>
          </p:cNvPr>
          <p:cNvCxnSpPr>
            <a:cxnSpLocks/>
          </p:cNvCxnSpPr>
          <p:nvPr/>
        </p:nvCxnSpPr>
        <p:spPr>
          <a:xfrm flipH="1">
            <a:off x="2912783" y="4262115"/>
            <a:ext cx="223101" cy="37730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 descr="A picture containing skiing, object, man, red&#10;&#10;Description automatically generated">
            <a:extLst>
              <a:ext uri="{FF2B5EF4-FFF2-40B4-BE49-F238E27FC236}">
                <a16:creationId xmlns:a16="http://schemas.microsoft.com/office/drawing/2014/main" id="{25E26677-F461-B341-9F18-7BC451DB9E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51163" y="3190244"/>
            <a:ext cx="2633098" cy="87769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077E34BC-DB7E-FD41-9BD7-404A822564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27536" y="4440704"/>
            <a:ext cx="3169087" cy="168242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42EB3E4-9723-E34A-A47B-8693606AE228}"/>
              </a:ext>
            </a:extLst>
          </p:cNvPr>
          <p:cNvSpPr txBox="1"/>
          <p:nvPr/>
        </p:nvSpPr>
        <p:spPr>
          <a:xfrm>
            <a:off x="5780665" y="6265052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Phonons!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63A80E2-D412-4A46-A9AE-6935D98F10AC}"/>
                  </a:ext>
                </a:extLst>
              </p:cNvPr>
              <p:cNvSpPr txBox="1"/>
              <p:nvPr/>
            </p:nvSpPr>
            <p:spPr>
              <a:xfrm>
                <a:off x="2831314" y="2774014"/>
                <a:ext cx="117371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63A80E2-D412-4A46-A9AE-6935D98F10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1314" y="2774014"/>
                <a:ext cx="1173719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261CCB-00CB-1C42-BBE2-AA7FA74E5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5396E-BA54-0B46-9AD4-097ED26DFC1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525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14" grpId="0"/>
      <p:bldP spid="17" grpId="0"/>
      <p:bldP spid="25" grpId="0"/>
      <p:bldP spid="2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6CF071C-8E02-6945-93A3-E91ACD1F7B68}"/>
              </a:ext>
            </a:extLst>
          </p:cNvPr>
          <p:cNvSpPr txBox="1"/>
          <p:nvPr/>
        </p:nvSpPr>
        <p:spPr>
          <a:xfrm>
            <a:off x="300446" y="313508"/>
            <a:ext cx="2920800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/>
              <a:t>What is temperature?</a:t>
            </a:r>
          </a:p>
        </p:txBody>
      </p:sp>
      <p:pic>
        <p:nvPicPr>
          <p:cNvPr id="3" name="Picture 2" descr="A flat screen television&#10;&#10;Description automatically generated">
            <a:extLst>
              <a:ext uri="{FF2B5EF4-FFF2-40B4-BE49-F238E27FC236}">
                <a16:creationId xmlns:a16="http://schemas.microsoft.com/office/drawing/2014/main" id="{EDD5BFA9-ADE6-7F46-8A65-D9A48203E1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2088" y="200770"/>
            <a:ext cx="3685766" cy="194160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2E4A243-AE32-5043-B789-296E229FE4D5}"/>
                  </a:ext>
                </a:extLst>
              </p:cNvPr>
              <p:cNvSpPr txBox="1"/>
              <p:nvPr/>
            </p:nvSpPr>
            <p:spPr>
              <a:xfrm>
                <a:off x="1120883" y="3346971"/>
                <a:ext cx="2536335" cy="6162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BE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B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2E4A243-AE32-5043-B789-296E229FE4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0883" y="3346971"/>
                <a:ext cx="2536335" cy="616259"/>
              </a:xfrm>
              <a:prstGeom prst="rect">
                <a:avLst/>
              </a:prstGeom>
              <a:blipFill>
                <a:blip r:embed="rId3"/>
                <a:stretch>
                  <a:fillRect b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F239DD0-046B-A544-9363-BEFD84515183}"/>
                  </a:ext>
                </a:extLst>
              </p:cNvPr>
              <p:cNvSpPr txBox="1"/>
              <p:nvPr/>
            </p:nvSpPr>
            <p:spPr>
              <a:xfrm>
                <a:off x="300446" y="1171575"/>
                <a:ext cx="4557303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Measure of ‘hotness’.</a:t>
                </a:r>
              </a:p>
              <a:p>
                <a:endParaRPr lang="en-US" dirty="0"/>
              </a:p>
              <a:p>
                <a:r>
                  <a:rPr lang="en-US" dirty="0"/>
                  <a:t>Temperature </a:t>
                </a:r>
                <a:r>
                  <a:rPr lang="en-US" dirty="0">
                    <a:highlight>
                      <a:srgbClr val="FFFF00"/>
                    </a:highlight>
                  </a:rPr>
                  <a:t>(</a:t>
                </a:r>
                <a14:m>
                  <m:oMath xmlns:m="http://schemas.openxmlformats.org/officeDocument/2006/math">
                    <m:r>
                      <a:rPr lang="en-US" b="0" i="1" smtClean="0">
                        <a:highlight>
                          <a:srgbClr val="FFFF00"/>
                        </a:highlight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>
                    <a:highlight>
                      <a:srgbClr val="FFFF00"/>
                    </a:highlight>
                  </a:rPr>
                  <a:t>)</a:t>
                </a:r>
                <a:r>
                  <a:rPr lang="en-US" dirty="0"/>
                  <a:t> of a ‘state’ at energy </a:t>
                </a:r>
                <a14:m>
                  <m:oMath xmlns:m="http://schemas.openxmlformats.org/officeDocument/2006/math">
                    <m:r>
                      <a:rPr lang="en-US" b="0" i="0" smtClean="0">
                        <a:highlight>
                          <a:srgbClr val="FFFF00"/>
                        </a:highlight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highlight>
                          <a:srgbClr val="FFFF00"/>
                        </a:highlight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highlight>
                          <a:srgbClr val="FFFF00"/>
                        </a:highlight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in a material is given by its occupation number </a:t>
                </a:r>
                <a14:m>
                  <m:oMath xmlns:m="http://schemas.openxmlformats.org/officeDocument/2006/math">
                    <m:r>
                      <a:rPr lang="en-US" b="0" i="1" smtClean="0">
                        <a:highlight>
                          <a:srgbClr val="FFFF00"/>
                        </a:highlight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highlight>
                          <a:srgbClr val="FFFF00"/>
                        </a:highlight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0" smtClean="0">
                        <a:highlight>
                          <a:srgbClr val="FFFF00"/>
                        </a:highlight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.</a:t>
                </a:r>
              </a:p>
              <a:p>
                <a:endParaRPr lang="en-US" dirty="0"/>
              </a:p>
              <a:p>
                <a:r>
                  <a:rPr lang="en-US" dirty="0"/>
                  <a:t>If the ‘state’ represents a boson, we use the Bose-Einstein distribution.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F239DD0-046B-A544-9363-BEFD845151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446" y="1171575"/>
                <a:ext cx="4557303" cy="2031325"/>
              </a:xfrm>
              <a:prstGeom prst="rect">
                <a:avLst/>
              </a:prstGeom>
              <a:blipFill>
                <a:blip r:embed="rId4"/>
                <a:stretch>
                  <a:fillRect l="-1397" t="-621" r="-1117" b="-3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D36CBD7-9128-B646-8393-AB1A99798EEB}"/>
                  </a:ext>
                </a:extLst>
              </p:cNvPr>
              <p:cNvSpPr txBox="1"/>
              <p:nvPr/>
            </p:nvSpPr>
            <p:spPr>
              <a:xfrm>
                <a:off x="4928167" y="3778564"/>
                <a:ext cx="3442110" cy="286232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If I know the energy of all states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dirty="0"/>
                  <a:t> and the number of (quasi-) particles in those states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, I know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D36CBD7-9128-B646-8393-AB1A99798E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8167" y="3778564"/>
                <a:ext cx="3442110" cy="2862322"/>
              </a:xfrm>
              <a:prstGeom prst="rect">
                <a:avLst/>
              </a:prstGeom>
              <a:blipFill>
                <a:blip r:embed="rId5"/>
                <a:stretch>
                  <a:fillRect l="-1099" t="-88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56E3B7A-4C01-0F48-B183-2241EC1992DB}"/>
                  </a:ext>
                </a:extLst>
              </p:cNvPr>
              <p:cNvSpPr txBox="1"/>
              <p:nvPr/>
            </p:nvSpPr>
            <p:spPr>
              <a:xfrm>
                <a:off x="5653985" y="5153529"/>
                <a:ext cx="317843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56E3B7A-4C01-0F48-B183-2241EC1992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3985" y="5153529"/>
                <a:ext cx="317843" cy="369332"/>
              </a:xfrm>
              <a:prstGeom prst="rect">
                <a:avLst/>
              </a:prstGeom>
              <a:blipFill>
                <a:blip r:embed="rId6"/>
                <a:stretch>
                  <a:fillRect l="-33333" t="-6452" r="-3704" b="-32258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172D584-DF08-0E46-915B-32968F0374C3}"/>
                  </a:ext>
                </a:extLst>
              </p:cNvPr>
              <p:cNvSpPr txBox="1"/>
              <p:nvPr/>
            </p:nvSpPr>
            <p:spPr>
              <a:xfrm>
                <a:off x="5642570" y="5941905"/>
                <a:ext cx="340670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172D584-DF08-0E46-915B-32968F0374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2570" y="5941905"/>
                <a:ext cx="340670" cy="369332"/>
              </a:xfrm>
              <a:prstGeom prst="rect">
                <a:avLst/>
              </a:prstGeom>
              <a:blipFill>
                <a:blip r:embed="rId7"/>
                <a:stretch>
                  <a:fillRect l="-35714" t="-6667" r="-10714" b="-3333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A375525-4ECD-A748-AE33-8E3D9337C660}"/>
                  </a:ext>
                </a:extLst>
              </p:cNvPr>
              <p:cNvSpPr txBox="1"/>
              <p:nvPr/>
            </p:nvSpPr>
            <p:spPr>
              <a:xfrm>
                <a:off x="7127297" y="5338194"/>
                <a:ext cx="325730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A375525-4ECD-A748-AE33-8E3D9337C6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7297" y="5338194"/>
                <a:ext cx="325730" cy="369332"/>
              </a:xfrm>
              <a:prstGeom prst="rect">
                <a:avLst/>
              </a:prstGeom>
              <a:blipFill>
                <a:blip r:embed="rId8"/>
                <a:stretch>
                  <a:fillRect l="-28571" t="-6667" r="-10714" b="-3333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84447A7-B729-8749-8E7B-0122355AACFA}"/>
              </a:ext>
            </a:extLst>
          </p:cNvPr>
          <p:cNvCxnSpPr/>
          <p:nvPr/>
        </p:nvCxnSpPr>
        <p:spPr>
          <a:xfrm>
            <a:off x="6093659" y="5338194"/>
            <a:ext cx="812800" cy="128431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2DEF330-6367-D040-B3F9-A344FE74C327}"/>
              </a:ext>
            </a:extLst>
          </p:cNvPr>
          <p:cNvCxnSpPr>
            <a:cxnSpLocks/>
          </p:cNvCxnSpPr>
          <p:nvPr/>
        </p:nvCxnSpPr>
        <p:spPr>
          <a:xfrm flipV="1">
            <a:off x="6093659" y="5707526"/>
            <a:ext cx="812800" cy="419045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4CB29C-8E38-7C42-A548-CF020AAAD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5396E-BA54-0B46-9AD4-097ED26DFC1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200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7" grpId="0" animBg="1"/>
      <p:bldP spid="8" grpId="0" animBg="1"/>
      <p:bldP spid="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C8D2576-437A-3247-8BAA-81C1211F550D}"/>
              </a:ext>
            </a:extLst>
          </p:cNvPr>
          <p:cNvSpPr txBox="1"/>
          <p:nvPr/>
        </p:nvSpPr>
        <p:spPr>
          <a:xfrm>
            <a:off x="300446" y="313508"/>
            <a:ext cx="2920800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/>
              <a:t>What is temperature?</a:t>
            </a:r>
          </a:p>
        </p:txBody>
      </p:sp>
      <p:pic>
        <p:nvPicPr>
          <p:cNvPr id="3" name="Picture 2" descr="A flat screen television&#10;&#10;Description automatically generated">
            <a:extLst>
              <a:ext uri="{FF2B5EF4-FFF2-40B4-BE49-F238E27FC236}">
                <a16:creationId xmlns:a16="http://schemas.microsoft.com/office/drawing/2014/main" id="{BB9E775F-FF50-CC4C-A95A-F505BCAE9A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2088" y="200770"/>
            <a:ext cx="3685766" cy="1941609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D6BFEED8-8931-B844-9E30-6F7825D60413}"/>
              </a:ext>
            </a:extLst>
          </p:cNvPr>
          <p:cNvGrpSpPr/>
          <p:nvPr/>
        </p:nvGrpSpPr>
        <p:grpSpPr>
          <a:xfrm>
            <a:off x="5027174" y="1654783"/>
            <a:ext cx="3858240" cy="4990853"/>
            <a:chOff x="5027174" y="1626207"/>
            <a:chExt cx="3858240" cy="4990853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534F42FF-F19F-7C4E-A810-63550566050D}"/>
                </a:ext>
              </a:extLst>
            </p:cNvPr>
            <p:cNvGrpSpPr/>
            <p:nvPr/>
          </p:nvGrpSpPr>
          <p:grpSpPr>
            <a:xfrm>
              <a:off x="5027174" y="2527965"/>
              <a:ext cx="3858240" cy="3937519"/>
              <a:chOff x="545809" y="2142379"/>
              <a:chExt cx="3858240" cy="3937519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CE99CCC2-DFEA-6549-AE1A-A264F13E344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11399" t="4626" r="37188" b="54830"/>
              <a:stretch/>
            </p:blipFill>
            <p:spPr>
              <a:xfrm>
                <a:off x="545809" y="2142379"/>
                <a:ext cx="3858240" cy="3937519"/>
              </a:xfrm>
              <a:prstGeom prst="rect">
                <a:avLst/>
              </a:prstGeom>
            </p:spPr>
          </p:pic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2B427CE-3E12-DF4C-813C-C16E857833CB}"/>
                  </a:ext>
                </a:extLst>
              </p:cNvPr>
              <p:cNvSpPr txBox="1"/>
              <p:nvPr/>
            </p:nvSpPr>
            <p:spPr>
              <a:xfrm>
                <a:off x="3177554" y="2738816"/>
                <a:ext cx="7088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300 K</a:t>
                </a:r>
              </a:p>
            </p:txBody>
          </p: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42E14AF6-8FA1-164D-8805-9055739156BC}"/>
                  </a:ext>
                </a:extLst>
              </p:cNvPr>
              <p:cNvCxnSpPr/>
              <p:nvPr/>
            </p:nvCxnSpPr>
            <p:spPr>
              <a:xfrm flipV="1">
                <a:off x="1964724" y="4275438"/>
                <a:ext cx="0" cy="1013254"/>
              </a:xfrm>
              <a:prstGeom prst="line">
                <a:avLst/>
              </a:prstGeom>
              <a:ln w="38100">
                <a:solidFill>
                  <a:schemeClr val="accent1"/>
                </a:solidFill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264F14BF-6B9C-4B45-B142-C4153F3C433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402226" y="5019848"/>
                <a:ext cx="0" cy="281201"/>
              </a:xfrm>
              <a:prstGeom prst="line">
                <a:avLst/>
              </a:prstGeom>
              <a:ln w="38100">
                <a:solidFill>
                  <a:schemeClr val="accent1"/>
                </a:solidFill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FB5E1CF4-4742-954E-BED9-E279A1C8B0BB}"/>
                      </a:ext>
                    </a:extLst>
                  </p:cNvPr>
                  <p:cNvSpPr txBox="1"/>
                  <p:nvPr/>
                </p:nvSpPr>
                <p:spPr>
                  <a:xfrm>
                    <a:off x="1493248" y="4898765"/>
                    <a:ext cx="47147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FB5E1CF4-4742-954E-BED9-E279A1C8B0B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93248" y="4898765"/>
                    <a:ext cx="471476" cy="36933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2C854097-6F08-5B4D-A444-7CA603C8C93C}"/>
                      </a:ext>
                    </a:extLst>
                  </p:cNvPr>
                  <p:cNvSpPr txBox="1"/>
                  <p:nvPr/>
                </p:nvSpPr>
                <p:spPr>
                  <a:xfrm>
                    <a:off x="3338842" y="4975782"/>
                    <a:ext cx="476797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2C854097-6F08-5B4D-A444-7CA603C8C93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338842" y="4975782"/>
                    <a:ext cx="476797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A8A2C18D-263B-5F4E-987B-393455F2B270}"/>
                </a:ext>
              </a:extLst>
            </p:cNvPr>
            <p:cNvGrpSpPr/>
            <p:nvPr/>
          </p:nvGrpSpPr>
          <p:grpSpPr>
            <a:xfrm>
              <a:off x="6050136" y="3951642"/>
              <a:ext cx="2171171" cy="2665418"/>
              <a:chOff x="1448821" y="3952266"/>
              <a:chExt cx="2171171" cy="2665418"/>
            </a:xfrm>
          </p:grpSpPr>
          <p:sp>
            <p:nvSpPr>
              <p:cNvPr id="39" name="Arc 38">
                <a:extLst>
                  <a:ext uri="{FF2B5EF4-FFF2-40B4-BE49-F238E27FC236}">
                    <a16:creationId xmlns:a16="http://schemas.microsoft.com/office/drawing/2014/main" id="{BF204F16-DBFD-8D49-A92E-F7C02C8D7321}"/>
                  </a:ext>
                </a:extLst>
              </p:cNvPr>
              <p:cNvSpPr/>
              <p:nvPr/>
            </p:nvSpPr>
            <p:spPr>
              <a:xfrm rot="19478601">
                <a:off x="1448821" y="5012794"/>
                <a:ext cx="1944732" cy="1604890"/>
              </a:xfrm>
              <a:prstGeom prst="arc">
                <a:avLst/>
              </a:prstGeom>
              <a:ln w="2540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Arc 39">
                <a:extLst>
                  <a:ext uri="{FF2B5EF4-FFF2-40B4-BE49-F238E27FC236}">
                    <a16:creationId xmlns:a16="http://schemas.microsoft.com/office/drawing/2014/main" id="{597CFFAA-C92E-B74C-8BB9-A3F69E51D599}"/>
                  </a:ext>
                </a:extLst>
              </p:cNvPr>
              <p:cNvSpPr/>
              <p:nvPr/>
            </p:nvSpPr>
            <p:spPr>
              <a:xfrm rot="8171200">
                <a:off x="1675260" y="3952266"/>
                <a:ext cx="1944732" cy="1604890"/>
              </a:xfrm>
              <a:prstGeom prst="arc">
                <a:avLst/>
              </a:prstGeom>
              <a:ln w="2540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C5E2EB4E-B845-D242-B198-1BC24B588EFD}"/>
                </a:ext>
              </a:extLst>
            </p:cNvPr>
            <p:cNvSpPr/>
            <p:nvPr/>
          </p:nvSpPr>
          <p:spPr>
            <a:xfrm>
              <a:off x="8161294" y="1626207"/>
              <a:ext cx="104332" cy="104342"/>
            </a:xfrm>
            <a:prstGeom prst="rect">
              <a:avLst/>
            </a:pr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E5B9D124-E752-EA41-AAD8-096E4FD85C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20162" y="1626207"/>
              <a:ext cx="2441132" cy="1288175"/>
            </a:xfrm>
            <a:prstGeom prst="line">
              <a:avLst/>
            </a:prstGeom>
            <a:ln w="25400">
              <a:solidFill>
                <a:schemeClr val="tx1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52AB6CB5-29DC-264C-8610-954D935AD914}"/>
                </a:ext>
              </a:extLst>
            </p:cNvPr>
            <p:cNvCxnSpPr>
              <a:cxnSpLocks/>
            </p:cNvCxnSpPr>
            <p:nvPr/>
          </p:nvCxnSpPr>
          <p:spPr>
            <a:xfrm>
              <a:off x="8265626" y="1730549"/>
              <a:ext cx="121338" cy="1175704"/>
            </a:xfrm>
            <a:prstGeom prst="line">
              <a:avLst/>
            </a:prstGeom>
            <a:ln w="25400">
              <a:solidFill>
                <a:schemeClr val="tx1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01789E59-4573-4240-ACC7-68113E79F17C}"/>
              </a:ext>
            </a:extLst>
          </p:cNvPr>
          <p:cNvSpPr txBox="1"/>
          <p:nvPr/>
        </p:nvSpPr>
        <p:spPr>
          <a:xfrm>
            <a:off x="6691938" y="128842"/>
            <a:ext cx="846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Diffuse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B965391-BFCF-BD4E-869A-F02E983CF986}"/>
              </a:ext>
            </a:extLst>
          </p:cNvPr>
          <p:cNvGrpSpPr/>
          <p:nvPr/>
        </p:nvGrpSpPr>
        <p:grpSpPr>
          <a:xfrm>
            <a:off x="481876" y="1603213"/>
            <a:ext cx="5509864" cy="5028759"/>
            <a:chOff x="481876" y="1574637"/>
            <a:chExt cx="5509864" cy="5028759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F573B636-4E1C-C74A-9066-6271981559F7}"/>
                </a:ext>
              </a:extLst>
            </p:cNvPr>
            <p:cNvGrpSpPr/>
            <p:nvPr/>
          </p:nvGrpSpPr>
          <p:grpSpPr>
            <a:xfrm>
              <a:off x="481876" y="2621190"/>
              <a:ext cx="3858240" cy="3751068"/>
              <a:chOff x="5017161" y="2207893"/>
              <a:chExt cx="3858240" cy="3751068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A72E96F5-ED36-4A4F-A279-980684D7451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11973" t="5972" r="37318" b="55933"/>
              <a:stretch/>
            </p:blipFill>
            <p:spPr>
              <a:xfrm>
                <a:off x="5017161" y="2207893"/>
                <a:ext cx="3858240" cy="3751068"/>
              </a:xfrm>
              <a:prstGeom prst="rect">
                <a:avLst/>
              </a:prstGeom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4B574E8-4DF9-784A-A75A-63BE5D796D96}"/>
                  </a:ext>
                </a:extLst>
              </p:cNvPr>
              <p:cNvSpPr txBox="1"/>
              <p:nvPr/>
            </p:nvSpPr>
            <p:spPr>
              <a:xfrm>
                <a:off x="7657038" y="2654312"/>
                <a:ext cx="65594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600K</a:t>
                </a:r>
              </a:p>
            </p:txBody>
          </p: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27E82C08-4D05-184D-8C0E-CCD478D0468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17275" y="3089189"/>
                <a:ext cx="0" cy="2191265"/>
              </a:xfrm>
              <a:prstGeom prst="line">
                <a:avLst/>
              </a:prstGeom>
              <a:ln w="38100">
                <a:solidFill>
                  <a:srgbClr val="C00000"/>
                </a:solidFill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9595A14E-1372-A643-BB66-B4470378362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54777" y="4621427"/>
                <a:ext cx="0" cy="671385"/>
              </a:xfrm>
              <a:prstGeom prst="line">
                <a:avLst/>
              </a:prstGeom>
              <a:ln w="38100">
                <a:solidFill>
                  <a:srgbClr val="C00000"/>
                </a:solidFill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46D57FDC-A65F-244E-9AF2-7B196FD9BA59}"/>
                      </a:ext>
                    </a:extLst>
                  </p:cNvPr>
                  <p:cNvSpPr txBox="1"/>
                  <p:nvPr/>
                </p:nvSpPr>
                <p:spPr>
                  <a:xfrm>
                    <a:off x="5945799" y="4886407"/>
                    <a:ext cx="47147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46D57FDC-A65F-244E-9AF2-7B196FD9BA5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945799" y="4886407"/>
                    <a:ext cx="471476" cy="36933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DBA84D42-E2F8-C24F-B37B-7196193ACF09}"/>
                      </a:ext>
                    </a:extLst>
                  </p:cNvPr>
                  <p:cNvSpPr txBox="1"/>
                  <p:nvPr/>
                </p:nvSpPr>
                <p:spPr>
                  <a:xfrm>
                    <a:off x="7836190" y="4871053"/>
                    <a:ext cx="476797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DBA84D42-E2F8-C24F-B37B-7196193ACF0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836190" y="4871053"/>
                    <a:ext cx="476797" cy="36933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BBE52DB-B526-FF4E-AEC9-93C307855DA2}"/>
                </a:ext>
              </a:extLst>
            </p:cNvPr>
            <p:cNvSpPr/>
            <p:nvPr/>
          </p:nvSpPr>
          <p:spPr>
            <a:xfrm>
              <a:off x="5887408" y="1574637"/>
              <a:ext cx="104332" cy="104342"/>
            </a:xfrm>
            <a:prstGeom prst="rect">
              <a:avLst/>
            </a:pr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37056340-5AB9-5941-BB9C-43EC74C4E60A}"/>
                </a:ext>
              </a:extLst>
            </p:cNvPr>
            <p:cNvCxnSpPr/>
            <p:nvPr/>
          </p:nvCxnSpPr>
          <p:spPr>
            <a:xfrm flipH="1">
              <a:off x="1163812" y="1574637"/>
              <a:ext cx="4723596" cy="1329413"/>
            </a:xfrm>
            <a:prstGeom prst="line">
              <a:avLst/>
            </a:prstGeom>
            <a:ln w="25400">
              <a:solidFill>
                <a:schemeClr val="tx1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AB7662F1-2853-914C-B62D-4E914169EE6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30614" y="1678979"/>
              <a:ext cx="2161126" cy="1262864"/>
            </a:xfrm>
            <a:prstGeom prst="line">
              <a:avLst/>
            </a:prstGeom>
            <a:ln w="25400">
              <a:solidFill>
                <a:schemeClr val="tx1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9C5E8F7A-6579-C545-9BD6-3904D9EF9620}"/>
                </a:ext>
              </a:extLst>
            </p:cNvPr>
            <p:cNvSpPr txBox="1"/>
            <p:nvPr/>
          </p:nvSpPr>
          <p:spPr>
            <a:xfrm>
              <a:off x="2249288" y="3338335"/>
              <a:ext cx="169957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sufficient coupling between states</a:t>
              </a:r>
            </a:p>
          </p:txBody>
        </p: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37F9F06E-A946-A642-8104-BE8A2C094669}"/>
                </a:ext>
              </a:extLst>
            </p:cNvPr>
            <p:cNvCxnSpPr/>
            <p:nvPr/>
          </p:nvCxnSpPr>
          <p:spPr>
            <a:xfrm flipV="1">
              <a:off x="2579108" y="4264411"/>
              <a:ext cx="282404" cy="654616"/>
            </a:xfrm>
            <a:prstGeom prst="line">
              <a:avLst/>
            </a:prstGeom>
            <a:ln w="25400">
              <a:solidFill>
                <a:schemeClr val="tx1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C923C315-F94E-224F-B23D-09A12D382523}"/>
                </a:ext>
              </a:extLst>
            </p:cNvPr>
            <p:cNvGrpSpPr/>
            <p:nvPr/>
          </p:nvGrpSpPr>
          <p:grpSpPr>
            <a:xfrm>
              <a:off x="1448821" y="3937978"/>
              <a:ext cx="2171171" cy="2665418"/>
              <a:chOff x="1448821" y="3952266"/>
              <a:chExt cx="2171171" cy="2665418"/>
            </a:xfrm>
          </p:grpSpPr>
          <p:sp>
            <p:nvSpPr>
              <p:cNvPr id="34" name="Arc 33">
                <a:extLst>
                  <a:ext uri="{FF2B5EF4-FFF2-40B4-BE49-F238E27FC236}">
                    <a16:creationId xmlns:a16="http://schemas.microsoft.com/office/drawing/2014/main" id="{780EA1D1-C189-DF46-9485-000BE4814B29}"/>
                  </a:ext>
                </a:extLst>
              </p:cNvPr>
              <p:cNvSpPr/>
              <p:nvPr/>
            </p:nvSpPr>
            <p:spPr>
              <a:xfrm rot="19478601">
                <a:off x="1448821" y="5012794"/>
                <a:ext cx="1944732" cy="1604890"/>
              </a:xfrm>
              <a:prstGeom prst="arc">
                <a:avLst/>
              </a:prstGeom>
              <a:ln w="2540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Arc 34">
                <a:extLst>
                  <a:ext uri="{FF2B5EF4-FFF2-40B4-BE49-F238E27FC236}">
                    <a16:creationId xmlns:a16="http://schemas.microsoft.com/office/drawing/2014/main" id="{F7CBA54D-0A1F-8545-9A48-F3FA5D819AE2}"/>
                  </a:ext>
                </a:extLst>
              </p:cNvPr>
              <p:cNvSpPr/>
              <p:nvPr/>
            </p:nvSpPr>
            <p:spPr>
              <a:xfrm rot="8171200">
                <a:off x="1675260" y="3952266"/>
                <a:ext cx="1944732" cy="1604890"/>
              </a:xfrm>
              <a:prstGeom prst="arc">
                <a:avLst/>
              </a:prstGeom>
              <a:ln w="2540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B4874962-601F-D244-AA90-5C9185B1BF2E}"/>
              </a:ext>
            </a:extLst>
          </p:cNvPr>
          <p:cNvSpPr txBox="1"/>
          <p:nvPr/>
        </p:nvSpPr>
        <p:spPr>
          <a:xfrm>
            <a:off x="1881990" y="6408557"/>
            <a:ext cx="5903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Coupling → phonon lifetime, relaxation time,  mean free path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F324391E-00AA-3A43-9271-EF5E13B4226F}"/>
                  </a:ext>
                </a:extLst>
              </p:cNvPr>
              <p:cNvSpPr txBox="1"/>
              <p:nvPr/>
            </p:nvSpPr>
            <p:spPr>
              <a:xfrm>
                <a:off x="613822" y="1262810"/>
                <a:ext cx="2536335" cy="6162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BE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B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F324391E-00AA-3A43-9271-EF5E13B422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822" y="1262810"/>
                <a:ext cx="2536335" cy="616259"/>
              </a:xfrm>
              <a:prstGeom prst="rect">
                <a:avLst/>
              </a:prstGeom>
              <a:blipFill>
                <a:blip r:embed="rId9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52A6027B-F4CF-5641-BD4E-6E2083C692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5396E-BA54-0B46-9AD4-097ED26DFC1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370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C8D2576-437A-3247-8BAA-81C1211F550D}"/>
              </a:ext>
            </a:extLst>
          </p:cNvPr>
          <p:cNvSpPr txBox="1"/>
          <p:nvPr/>
        </p:nvSpPr>
        <p:spPr>
          <a:xfrm>
            <a:off x="300446" y="313508"/>
            <a:ext cx="2920800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/>
              <a:t>What is temperature?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573B636-4E1C-C74A-9066-6271981559F7}"/>
              </a:ext>
            </a:extLst>
          </p:cNvPr>
          <p:cNvGrpSpPr/>
          <p:nvPr/>
        </p:nvGrpSpPr>
        <p:grpSpPr>
          <a:xfrm>
            <a:off x="420448" y="2293931"/>
            <a:ext cx="3858240" cy="3751068"/>
            <a:chOff x="5017161" y="2207893"/>
            <a:chExt cx="3858240" cy="3751068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72E96F5-ED36-4A4F-A279-980684D745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1973" t="5972" r="37318" b="55933"/>
            <a:stretch/>
          </p:blipFill>
          <p:spPr>
            <a:xfrm>
              <a:off x="5017161" y="2207893"/>
              <a:ext cx="3858240" cy="3751068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4B574E8-4DF9-784A-A75A-63BE5D796D96}"/>
                </a:ext>
              </a:extLst>
            </p:cNvPr>
            <p:cNvSpPr txBox="1"/>
            <p:nvPr/>
          </p:nvSpPr>
          <p:spPr>
            <a:xfrm>
              <a:off x="7657038" y="2654312"/>
              <a:ext cx="6559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600K</a:t>
              </a: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7E82C08-4D05-184D-8C0E-CCD478D046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17275" y="3089189"/>
              <a:ext cx="0" cy="2191265"/>
            </a:xfrm>
            <a:prstGeom prst="line">
              <a:avLst/>
            </a:prstGeom>
            <a:ln w="38100">
              <a:solidFill>
                <a:srgbClr val="C00000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595A14E-1372-A643-BB66-B447037836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54777" y="4621427"/>
              <a:ext cx="0" cy="671385"/>
            </a:xfrm>
            <a:prstGeom prst="line">
              <a:avLst/>
            </a:prstGeom>
            <a:ln w="38100">
              <a:solidFill>
                <a:srgbClr val="C00000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46D57FDC-A65F-244E-9AF2-7B196FD9BA59}"/>
                    </a:ext>
                  </a:extLst>
                </p:cNvPr>
                <p:cNvSpPr txBox="1"/>
                <p:nvPr/>
              </p:nvSpPr>
              <p:spPr>
                <a:xfrm>
                  <a:off x="5945799" y="4886407"/>
                  <a:ext cx="47147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46D57FDC-A65F-244E-9AF2-7B196FD9BA5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45799" y="4886407"/>
                  <a:ext cx="471476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DBA84D42-E2F8-C24F-B37B-7196193ACF09}"/>
                    </a:ext>
                  </a:extLst>
                </p:cNvPr>
                <p:cNvSpPr txBox="1"/>
                <p:nvPr/>
              </p:nvSpPr>
              <p:spPr>
                <a:xfrm>
                  <a:off x="7836190" y="4871053"/>
                  <a:ext cx="47679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DBA84D42-E2F8-C24F-B37B-7196193ACF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36190" y="4871053"/>
                  <a:ext cx="476797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C923C315-F94E-224F-B23D-09A12D382523}"/>
              </a:ext>
            </a:extLst>
          </p:cNvPr>
          <p:cNvGrpSpPr/>
          <p:nvPr/>
        </p:nvGrpSpPr>
        <p:grpSpPr>
          <a:xfrm>
            <a:off x="1448821" y="3608716"/>
            <a:ext cx="2171171" cy="2665418"/>
            <a:chOff x="1448821" y="3952266"/>
            <a:chExt cx="2171171" cy="2665418"/>
          </a:xfrm>
        </p:grpSpPr>
        <p:sp>
          <p:nvSpPr>
            <p:cNvPr id="34" name="Arc 33">
              <a:extLst>
                <a:ext uri="{FF2B5EF4-FFF2-40B4-BE49-F238E27FC236}">
                  <a16:creationId xmlns:a16="http://schemas.microsoft.com/office/drawing/2014/main" id="{780EA1D1-C189-DF46-9485-000BE4814B29}"/>
                </a:ext>
              </a:extLst>
            </p:cNvPr>
            <p:cNvSpPr/>
            <p:nvPr/>
          </p:nvSpPr>
          <p:spPr>
            <a:xfrm rot="19478601">
              <a:off x="1448821" y="5012794"/>
              <a:ext cx="1944732" cy="1604890"/>
            </a:xfrm>
            <a:prstGeom prst="arc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Arc 34">
              <a:extLst>
                <a:ext uri="{FF2B5EF4-FFF2-40B4-BE49-F238E27FC236}">
                  <a16:creationId xmlns:a16="http://schemas.microsoft.com/office/drawing/2014/main" id="{F7CBA54D-0A1F-8545-9A48-F3FA5D819AE2}"/>
                </a:ext>
              </a:extLst>
            </p:cNvPr>
            <p:cNvSpPr/>
            <p:nvPr/>
          </p:nvSpPr>
          <p:spPr>
            <a:xfrm rot="8171200">
              <a:off x="1675260" y="3952266"/>
              <a:ext cx="1944732" cy="1604890"/>
            </a:xfrm>
            <a:prstGeom prst="arc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id="{FBBE52DB-B526-FF4E-AEC9-93C307855DA2}"/>
              </a:ext>
            </a:extLst>
          </p:cNvPr>
          <p:cNvSpPr/>
          <p:nvPr/>
        </p:nvSpPr>
        <p:spPr>
          <a:xfrm>
            <a:off x="5887408" y="1567884"/>
            <a:ext cx="104332" cy="104342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37056340-5AB9-5941-BB9C-43EC74C4E60A}"/>
              </a:ext>
            </a:extLst>
          </p:cNvPr>
          <p:cNvCxnSpPr>
            <a:cxnSpLocks/>
          </p:cNvCxnSpPr>
          <p:nvPr/>
        </p:nvCxnSpPr>
        <p:spPr>
          <a:xfrm flipH="1">
            <a:off x="1050754" y="1567884"/>
            <a:ext cx="4836655" cy="1071474"/>
          </a:xfrm>
          <a:prstGeom prst="line">
            <a:avLst/>
          </a:prstGeom>
          <a:ln w="2540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AB7662F1-2853-914C-B62D-4E914169EE65}"/>
              </a:ext>
            </a:extLst>
          </p:cNvPr>
          <p:cNvCxnSpPr>
            <a:cxnSpLocks/>
          </p:cNvCxnSpPr>
          <p:nvPr/>
        </p:nvCxnSpPr>
        <p:spPr>
          <a:xfrm flipH="1">
            <a:off x="3820606" y="1672226"/>
            <a:ext cx="2171134" cy="967132"/>
          </a:xfrm>
          <a:prstGeom prst="line">
            <a:avLst/>
          </a:prstGeom>
          <a:ln w="2540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C5E2EB4E-B845-D242-B198-1BC24B588EFD}"/>
              </a:ext>
            </a:extLst>
          </p:cNvPr>
          <p:cNvSpPr/>
          <p:nvPr/>
        </p:nvSpPr>
        <p:spPr>
          <a:xfrm>
            <a:off x="8161294" y="1626207"/>
            <a:ext cx="104332" cy="104342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E5B9D124-E752-EA41-AAD8-096E4FD85CEC}"/>
              </a:ext>
            </a:extLst>
          </p:cNvPr>
          <p:cNvCxnSpPr>
            <a:cxnSpLocks/>
          </p:cNvCxnSpPr>
          <p:nvPr/>
        </p:nvCxnSpPr>
        <p:spPr>
          <a:xfrm flipH="1">
            <a:off x="5722715" y="1637083"/>
            <a:ext cx="2438580" cy="1059818"/>
          </a:xfrm>
          <a:prstGeom prst="line">
            <a:avLst/>
          </a:prstGeom>
          <a:ln w="2540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52AB6CB5-29DC-264C-8610-954D935AD914}"/>
              </a:ext>
            </a:extLst>
          </p:cNvPr>
          <p:cNvCxnSpPr>
            <a:cxnSpLocks/>
          </p:cNvCxnSpPr>
          <p:nvPr/>
        </p:nvCxnSpPr>
        <p:spPr>
          <a:xfrm>
            <a:off x="8265626" y="1730549"/>
            <a:ext cx="160442" cy="966352"/>
          </a:xfrm>
          <a:prstGeom prst="line">
            <a:avLst/>
          </a:prstGeom>
          <a:ln w="2540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Multiply 4">
            <a:extLst>
              <a:ext uri="{FF2B5EF4-FFF2-40B4-BE49-F238E27FC236}">
                <a16:creationId xmlns:a16="http://schemas.microsoft.com/office/drawing/2014/main" id="{FFD71CE3-EAC5-1C42-9FA7-AFA404F1270D}"/>
              </a:ext>
            </a:extLst>
          </p:cNvPr>
          <p:cNvSpPr/>
          <p:nvPr/>
        </p:nvSpPr>
        <p:spPr>
          <a:xfrm>
            <a:off x="1992503" y="4302778"/>
            <a:ext cx="1171857" cy="1151838"/>
          </a:xfrm>
          <a:prstGeom prst="mathMultiply">
            <a:avLst>
              <a:gd name="adj1" fmla="val 7413"/>
            </a:avLst>
          </a:prstGeom>
          <a:solidFill>
            <a:srgbClr val="C00000">
              <a:alpha val="4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70EAC19-22A8-8143-9C1C-3A2BD92E292D}"/>
              </a:ext>
            </a:extLst>
          </p:cNvPr>
          <p:cNvGrpSpPr/>
          <p:nvPr/>
        </p:nvGrpSpPr>
        <p:grpSpPr>
          <a:xfrm>
            <a:off x="5051342" y="2359593"/>
            <a:ext cx="3858240" cy="3997585"/>
            <a:chOff x="5051342" y="2619475"/>
            <a:chExt cx="3858240" cy="3997585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E99C6A73-E6D3-234D-AE73-8025286CD3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1973" t="5972" r="37318" b="55933"/>
            <a:stretch/>
          </p:blipFill>
          <p:spPr>
            <a:xfrm>
              <a:off x="5051342" y="2619475"/>
              <a:ext cx="3858240" cy="3751068"/>
            </a:xfrm>
            <a:prstGeom prst="rect">
              <a:avLst/>
            </a:prstGeom>
          </p:spPr>
        </p:pic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534F42FF-F19F-7C4E-A810-63550566050D}"/>
                </a:ext>
              </a:extLst>
            </p:cNvPr>
            <p:cNvGrpSpPr/>
            <p:nvPr/>
          </p:nvGrpSpPr>
          <p:grpSpPr>
            <a:xfrm>
              <a:off x="5974613" y="3124402"/>
              <a:ext cx="2393154" cy="2587048"/>
              <a:chOff x="1493248" y="2738816"/>
              <a:chExt cx="2393154" cy="2587048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2B427CE-3E12-DF4C-813C-C16E857833CB}"/>
                  </a:ext>
                </a:extLst>
              </p:cNvPr>
              <p:cNvSpPr txBox="1"/>
              <p:nvPr/>
            </p:nvSpPr>
            <p:spPr>
              <a:xfrm>
                <a:off x="3177554" y="2738816"/>
                <a:ext cx="7088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600 K</a:t>
                </a:r>
              </a:p>
            </p:txBody>
          </p: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42E14AF6-8FA1-164D-8805-9055739156B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64724" y="3116277"/>
                <a:ext cx="0" cy="2172416"/>
              </a:xfrm>
              <a:prstGeom prst="line">
                <a:avLst/>
              </a:prstGeom>
              <a:ln w="38100">
                <a:solidFill>
                  <a:srgbClr val="C00000"/>
                </a:solidFill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264F14BF-6B9C-4B45-B142-C4153F3C433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402226" y="4649139"/>
                <a:ext cx="0" cy="651911"/>
              </a:xfrm>
              <a:prstGeom prst="line">
                <a:avLst/>
              </a:prstGeom>
              <a:ln w="38100">
                <a:solidFill>
                  <a:srgbClr val="C00000"/>
                </a:solidFill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FB5E1CF4-4742-954E-BED9-E279A1C8B0BB}"/>
                      </a:ext>
                    </a:extLst>
                  </p:cNvPr>
                  <p:cNvSpPr txBox="1"/>
                  <p:nvPr/>
                </p:nvSpPr>
                <p:spPr>
                  <a:xfrm>
                    <a:off x="1493248" y="4898765"/>
                    <a:ext cx="47147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FB5E1CF4-4742-954E-BED9-E279A1C8B0B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93248" y="4898765"/>
                    <a:ext cx="471476" cy="36933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2C854097-6F08-5B4D-A444-7CA603C8C93C}"/>
                      </a:ext>
                    </a:extLst>
                  </p:cNvPr>
                  <p:cNvSpPr txBox="1"/>
                  <p:nvPr/>
                </p:nvSpPr>
                <p:spPr>
                  <a:xfrm>
                    <a:off x="3363982" y="4956532"/>
                    <a:ext cx="476797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2C854097-6F08-5B4D-A444-7CA603C8C93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363982" y="4956532"/>
                    <a:ext cx="476797" cy="369332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A8A2C18D-263B-5F4E-987B-393455F2B270}"/>
                </a:ext>
              </a:extLst>
            </p:cNvPr>
            <p:cNvGrpSpPr/>
            <p:nvPr/>
          </p:nvGrpSpPr>
          <p:grpSpPr>
            <a:xfrm>
              <a:off x="6050136" y="3951642"/>
              <a:ext cx="2171171" cy="2665418"/>
              <a:chOff x="1448821" y="3952266"/>
              <a:chExt cx="2171171" cy="2665418"/>
            </a:xfrm>
          </p:grpSpPr>
          <p:sp>
            <p:nvSpPr>
              <p:cNvPr id="39" name="Arc 38">
                <a:extLst>
                  <a:ext uri="{FF2B5EF4-FFF2-40B4-BE49-F238E27FC236}">
                    <a16:creationId xmlns:a16="http://schemas.microsoft.com/office/drawing/2014/main" id="{BF204F16-DBFD-8D49-A92E-F7C02C8D7321}"/>
                  </a:ext>
                </a:extLst>
              </p:cNvPr>
              <p:cNvSpPr/>
              <p:nvPr/>
            </p:nvSpPr>
            <p:spPr>
              <a:xfrm rot="19478601">
                <a:off x="1448821" y="5012794"/>
                <a:ext cx="1944732" cy="1604890"/>
              </a:xfrm>
              <a:prstGeom prst="arc">
                <a:avLst/>
              </a:prstGeom>
              <a:ln w="2540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Arc 39">
                <a:extLst>
                  <a:ext uri="{FF2B5EF4-FFF2-40B4-BE49-F238E27FC236}">
                    <a16:creationId xmlns:a16="http://schemas.microsoft.com/office/drawing/2014/main" id="{597CFFAA-C92E-B74C-8BB9-A3F69E51D599}"/>
                  </a:ext>
                </a:extLst>
              </p:cNvPr>
              <p:cNvSpPr/>
              <p:nvPr/>
            </p:nvSpPr>
            <p:spPr>
              <a:xfrm rot="8171200">
                <a:off x="1675260" y="3952266"/>
                <a:ext cx="1944732" cy="1604890"/>
              </a:xfrm>
              <a:prstGeom prst="arc">
                <a:avLst/>
              </a:prstGeom>
              <a:ln w="2540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2" name="Multiply 31">
              <a:extLst>
                <a:ext uri="{FF2B5EF4-FFF2-40B4-BE49-F238E27FC236}">
                  <a16:creationId xmlns:a16="http://schemas.microsoft.com/office/drawing/2014/main" id="{89F362EA-A6DB-9B4B-BE7B-FCB63C143C9B}"/>
                </a:ext>
              </a:extLst>
            </p:cNvPr>
            <p:cNvSpPr/>
            <p:nvPr/>
          </p:nvSpPr>
          <p:spPr>
            <a:xfrm>
              <a:off x="6575693" y="4710151"/>
              <a:ext cx="1171857" cy="1151838"/>
            </a:xfrm>
            <a:prstGeom prst="mathMultiply">
              <a:avLst>
                <a:gd name="adj1" fmla="val 7413"/>
              </a:avLst>
            </a:prstGeom>
            <a:solidFill>
              <a:srgbClr val="C00000">
                <a:alpha val="4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45EDBCD5-6551-5348-A798-061EDD2D384D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/>
          <a:stretch/>
        </p:blipFill>
        <p:spPr>
          <a:xfrm>
            <a:off x="5293895" y="168613"/>
            <a:ext cx="3627425" cy="191087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32F74D7E-40BB-DC4C-93F8-D591728BEE15}"/>
                  </a:ext>
                </a:extLst>
              </p:cNvPr>
              <p:cNvSpPr/>
              <p:nvPr/>
            </p:nvSpPr>
            <p:spPr>
              <a:xfrm>
                <a:off x="2142086" y="863690"/>
                <a:ext cx="1508682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𝜅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𝑥𝑥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32F74D7E-40BB-DC4C-93F8-D591728BEE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2086" y="863690"/>
                <a:ext cx="1508682" cy="338554"/>
              </a:xfrm>
              <a:prstGeom prst="rect">
                <a:avLst/>
              </a:prstGeom>
              <a:blipFill>
                <a:blip r:embed="rId11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E2D59B89-E409-8F43-BFD9-809794FCCECE}"/>
                  </a:ext>
                </a:extLst>
              </p:cNvPr>
              <p:cNvSpPr/>
              <p:nvPr/>
            </p:nvSpPr>
            <p:spPr>
              <a:xfrm>
                <a:off x="1519196" y="1317072"/>
                <a:ext cx="2371919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600" dirty="0"/>
                  <a:t>But we are still pumping heat through,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sz="1600" dirty="0"/>
                  <a:t> !</a:t>
                </a:r>
              </a:p>
            </p:txBody>
          </p:sp>
        </mc:Choice>
        <mc:Fallback xmlns="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E2D59B89-E409-8F43-BFD9-809794FCCE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9196" y="1317072"/>
                <a:ext cx="2371919" cy="584775"/>
              </a:xfrm>
              <a:prstGeom prst="rect">
                <a:avLst/>
              </a:prstGeom>
              <a:blipFill>
                <a:blip r:embed="rId12"/>
                <a:stretch>
                  <a:fillRect l="-1613" t="-2128" b="-106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Box 30">
            <a:extLst>
              <a:ext uri="{FF2B5EF4-FFF2-40B4-BE49-F238E27FC236}">
                <a16:creationId xmlns:a16="http://schemas.microsoft.com/office/drawing/2014/main" id="{DBC74D09-BD32-CF4B-B2E8-CE8DB4651E1A}"/>
              </a:ext>
            </a:extLst>
          </p:cNvPr>
          <p:cNvSpPr txBox="1"/>
          <p:nvPr/>
        </p:nvSpPr>
        <p:spPr>
          <a:xfrm>
            <a:off x="326193" y="874176"/>
            <a:ext cx="27945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What’s going on?</a:t>
            </a: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7CEBB873-AE4A-8948-93E0-518DB0CA98EB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52624" t="24492" r="7488" b="31937"/>
          <a:stretch/>
        </p:blipFill>
        <p:spPr>
          <a:xfrm>
            <a:off x="6331512" y="1179973"/>
            <a:ext cx="758896" cy="440082"/>
          </a:xfrm>
          <a:prstGeom prst="rect">
            <a:avLst/>
          </a:prstGeom>
        </p:spPr>
      </p:pic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695BD838-EEDD-4045-AD9A-9ABAEEF28DD1}"/>
              </a:ext>
            </a:extLst>
          </p:cNvPr>
          <p:cNvCxnSpPr>
            <a:cxnSpLocks/>
          </p:cNvCxnSpPr>
          <p:nvPr/>
        </p:nvCxnSpPr>
        <p:spPr>
          <a:xfrm>
            <a:off x="7161621" y="1396080"/>
            <a:ext cx="31893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5B2FDF33-E429-8E49-9A0A-7755A2E3D922}"/>
                  </a:ext>
                </a:extLst>
              </p:cNvPr>
              <p:cNvSpPr/>
              <p:nvPr/>
            </p:nvSpPr>
            <p:spPr>
              <a:xfrm>
                <a:off x="326193" y="1434794"/>
                <a:ext cx="961737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5B2FDF33-E429-8E49-9A0A-7755A2E3D9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193" y="1434794"/>
                <a:ext cx="961737" cy="338554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849B2FF-A8B9-5D49-AB47-A3923890443B}"/>
                  </a:ext>
                </a:extLst>
              </p:cNvPr>
              <p:cNvSpPr txBox="1"/>
              <p:nvPr/>
            </p:nvSpPr>
            <p:spPr>
              <a:xfrm>
                <a:off x="127190" y="5996084"/>
                <a:ext cx="581607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Fourier’s law breaks down for ballistic transport!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=−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𝜅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𝑥𝑥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1600" dirty="0"/>
                  <a:t>  </a:t>
                </a:r>
              </a:p>
              <a:p>
                <a:r>
                  <a:rPr lang="en-US" sz="1600" b="0" dirty="0"/>
                  <a:t>(I say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𝜅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𝑥𝑥</m:t>
                        </m:r>
                      </m:sub>
                    </m:sSub>
                  </m:oMath>
                </a14:m>
                <a:r>
                  <a:rPr lang="en-US" sz="1600" dirty="0"/>
                  <a:t> not defined, some will say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𝜅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𝑥𝑥</m:t>
                        </m:r>
                      </m:sub>
                    </m:sSub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=∞</m:t>
                    </m:r>
                  </m:oMath>
                </a14:m>
                <a:r>
                  <a:rPr lang="en-US" sz="1600" dirty="0"/>
                  <a:t>)</a:t>
                </a: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849B2FF-A8B9-5D49-AB47-A392389044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190" y="5996084"/>
                <a:ext cx="5816079" cy="584775"/>
              </a:xfrm>
              <a:prstGeom prst="rect">
                <a:avLst/>
              </a:prstGeom>
              <a:blipFill>
                <a:blip r:embed="rId15"/>
                <a:stretch>
                  <a:fillRect l="-436" t="-2128" b="-106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Multiply 57">
            <a:extLst>
              <a:ext uri="{FF2B5EF4-FFF2-40B4-BE49-F238E27FC236}">
                <a16:creationId xmlns:a16="http://schemas.microsoft.com/office/drawing/2014/main" id="{6A163F20-1473-084E-91F5-AD409E39F704}"/>
              </a:ext>
            </a:extLst>
          </p:cNvPr>
          <p:cNvSpPr/>
          <p:nvPr/>
        </p:nvSpPr>
        <p:spPr>
          <a:xfrm>
            <a:off x="3964220" y="5856485"/>
            <a:ext cx="2098235" cy="673911"/>
          </a:xfrm>
          <a:prstGeom prst="mathMultiply">
            <a:avLst>
              <a:gd name="adj1" fmla="val 7413"/>
            </a:avLst>
          </a:prstGeom>
          <a:solidFill>
            <a:srgbClr val="C00000">
              <a:alpha val="4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23C280B-C9C3-E646-B429-BC1958457E61}"/>
              </a:ext>
            </a:extLst>
          </p:cNvPr>
          <p:cNvSpPr txBox="1"/>
          <p:nvPr/>
        </p:nvSpPr>
        <p:spPr>
          <a:xfrm>
            <a:off x="6643491" y="56075"/>
            <a:ext cx="8938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Ballistic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73130486-AE34-9B4E-9526-1D68AAAE1A73}"/>
                  </a:ext>
                </a:extLst>
              </p:cNvPr>
              <p:cNvSpPr txBox="1"/>
              <p:nvPr/>
            </p:nvSpPr>
            <p:spPr>
              <a:xfrm>
                <a:off x="5927429" y="6048108"/>
                <a:ext cx="3106254" cy="646331"/>
              </a:xfrm>
              <a:prstGeom prst="rect">
                <a:avLst/>
              </a:prstGeom>
              <a:solidFill>
                <a:srgbClr val="FFFF00">
                  <a:alpha val="52000"/>
                </a:srgbClr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‘Effective’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𝜅</m:t>
                    </m:r>
                  </m:oMath>
                </a14:m>
                <a:r>
                  <a:rPr lang="en-US" dirty="0"/>
                  <a:t> is lower in ballistic transport than it is in diffuse</a:t>
                </a: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73130486-AE34-9B4E-9526-1D68AAAE1A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7429" y="6048108"/>
                <a:ext cx="3106254" cy="646331"/>
              </a:xfrm>
              <a:prstGeom prst="rect">
                <a:avLst/>
              </a:prstGeom>
              <a:blipFill>
                <a:blip r:embed="rId16"/>
                <a:stretch>
                  <a:fillRect l="-1626" t="-1887" b="-1132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080277-2481-1F42-B937-804DCD47B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5396E-BA54-0B46-9AD4-097ED26DFC1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403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45" grpId="0"/>
      <p:bldP spid="31" grpId="0"/>
      <p:bldP spid="51" grpId="0"/>
      <p:bldP spid="56" grpId="0"/>
      <p:bldP spid="58" grpId="0" animBg="1"/>
      <p:bldP spid="6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D813773-75CC-CF4C-B0D7-78E9ADC6C8CE}"/>
              </a:ext>
            </a:extLst>
          </p:cNvPr>
          <p:cNvSpPr txBox="1"/>
          <p:nvPr/>
        </p:nvSpPr>
        <p:spPr>
          <a:xfrm>
            <a:off x="323557" y="295421"/>
            <a:ext cx="2295372" cy="7386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b="1" dirty="0"/>
              <a:t>Reciprocal space</a:t>
            </a:r>
          </a:p>
          <a:p>
            <a:r>
              <a:rPr lang="en-US" dirty="0"/>
              <a:t>k-space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6E27D0-C097-A94F-BBB0-118B8E7C4FC4}"/>
              </a:ext>
            </a:extLst>
          </p:cNvPr>
          <p:cNvSpPr txBox="1"/>
          <p:nvPr/>
        </p:nvSpPr>
        <p:spPr>
          <a:xfrm>
            <a:off x="2744483" y="449309"/>
            <a:ext cx="442121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Why do we work in reciprocal space?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46431A-D69A-744F-8150-D933FC3956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394" y="1630016"/>
            <a:ext cx="8063388" cy="36861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8EB4922-0739-2F4C-8C9C-E03DEB0060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200" y="3889849"/>
            <a:ext cx="1697686" cy="16976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BE5ED69-25AB-4049-967C-80D763603DAB}"/>
              </a:ext>
            </a:extLst>
          </p:cNvPr>
          <p:cNvSpPr txBox="1"/>
          <p:nvPr/>
        </p:nvSpPr>
        <p:spPr>
          <a:xfrm>
            <a:off x="1892356" y="5858933"/>
            <a:ext cx="5359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It’s more natural to examine waves in reciprocal space.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C56093-A405-3242-BC3F-32E418E7495B}"/>
              </a:ext>
            </a:extLst>
          </p:cNvPr>
          <p:cNvSpPr txBox="1"/>
          <p:nvPr/>
        </p:nvSpPr>
        <p:spPr>
          <a:xfrm>
            <a:off x="764024" y="1333786"/>
            <a:ext cx="19990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 you tell me what this waveform sounds like?  NO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36B4BC-F650-3648-8E12-6B5B74887123}"/>
              </a:ext>
            </a:extLst>
          </p:cNvPr>
          <p:cNvSpPr txBox="1"/>
          <p:nvPr/>
        </p:nvSpPr>
        <p:spPr>
          <a:xfrm>
            <a:off x="5367435" y="1122184"/>
            <a:ext cx="37765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Once you see its Fourier transform in </a:t>
            </a:r>
            <a:r>
              <a:rPr lang="en-US" b="1" dirty="0"/>
              <a:t>reciprocal space</a:t>
            </a:r>
            <a:r>
              <a:rPr lang="en-US" dirty="0"/>
              <a:t>?    MAYBE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9A3264-74E1-A949-8145-5119433889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5396E-BA54-0B46-9AD4-097ED26DFC1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150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D813773-75CC-CF4C-B0D7-78E9ADC6C8CE}"/>
              </a:ext>
            </a:extLst>
          </p:cNvPr>
          <p:cNvSpPr txBox="1"/>
          <p:nvPr/>
        </p:nvSpPr>
        <p:spPr>
          <a:xfrm>
            <a:off x="323557" y="295421"/>
            <a:ext cx="2295372" cy="7386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b="1" dirty="0"/>
              <a:t>Reciprocal space</a:t>
            </a:r>
          </a:p>
          <a:p>
            <a:r>
              <a:rPr lang="en-US" dirty="0"/>
              <a:t>k-space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D7DD4E-165C-144E-ABB8-97D7168BE8DE}"/>
              </a:ext>
            </a:extLst>
          </p:cNvPr>
          <p:cNvSpPr txBox="1"/>
          <p:nvPr/>
        </p:nvSpPr>
        <p:spPr>
          <a:xfrm>
            <a:off x="2772118" y="433920"/>
            <a:ext cx="52231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Let’s apply the same concept to a crystal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A8A52051-9C23-2E4B-9100-03C934BB0E31}"/>
              </a:ext>
            </a:extLst>
          </p:cNvPr>
          <p:cNvGrpSpPr/>
          <p:nvPr/>
        </p:nvGrpSpPr>
        <p:grpSpPr>
          <a:xfrm>
            <a:off x="266105" y="2084334"/>
            <a:ext cx="5218500" cy="2265025"/>
            <a:chOff x="266105" y="2084334"/>
            <a:chExt cx="5218500" cy="2265025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E8CF4BC-97FA-8E47-8369-950FF8756C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3557" y="3012442"/>
              <a:ext cx="841855" cy="307996"/>
            </a:xfrm>
            <a:prstGeom prst="rect">
              <a:avLst/>
            </a:prstGeom>
          </p:spPr>
        </p:pic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869CC97-955C-8D4A-B295-C2CF6F0DE77F}"/>
                </a:ext>
              </a:extLst>
            </p:cNvPr>
            <p:cNvSpPr/>
            <p:nvPr/>
          </p:nvSpPr>
          <p:spPr>
            <a:xfrm>
              <a:off x="1165412" y="3045695"/>
              <a:ext cx="241489" cy="24148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5F596D68-D6DC-BB4A-AA05-0CC91C0C7C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06901" y="3012442"/>
              <a:ext cx="841855" cy="307996"/>
            </a:xfrm>
            <a:prstGeom prst="rect">
              <a:avLst/>
            </a:prstGeom>
          </p:spPr>
        </p:pic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3C74D190-2F94-2D4D-BD76-F38A728E34B3}"/>
                </a:ext>
              </a:extLst>
            </p:cNvPr>
            <p:cNvSpPr/>
            <p:nvPr/>
          </p:nvSpPr>
          <p:spPr>
            <a:xfrm>
              <a:off x="2248756" y="3045695"/>
              <a:ext cx="241489" cy="24148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3174A5A4-62BA-8D42-93A9-5865C411EA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90245" y="3012442"/>
              <a:ext cx="841855" cy="307996"/>
            </a:xfrm>
            <a:prstGeom prst="rect">
              <a:avLst/>
            </a:prstGeom>
          </p:spPr>
        </p:pic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5156D2A5-3C86-274B-AF85-E85649ECAAA5}"/>
                </a:ext>
              </a:extLst>
            </p:cNvPr>
            <p:cNvSpPr/>
            <p:nvPr/>
          </p:nvSpPr>
          <p:spPr>
            <a:xfrm>
              <a:off x="3332100" y="3045695"/>
              <a:ext cx="241489" cy="24148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1614B261-C8EF-9242-B105-B18F0C79FC9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73589" y="3012442"/>
              <a:ext cx="841855" cy="307996"/>
            </a:xfrm>
            <a:prstGeom prst="rect">
              <a:avLst/>
            </a:prstGeom>
          </p:spPr>
        </p:pic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F4969E42-1397-AD46-823A-674FA6E06980}"/>
                </a:ext>
              </a:extLst>
            </p:cNvPr>
            <p:cNvSpPr/>
            <p:nvPr/>
          </p:nvSpPr>
          <p:spPr>
            <a:xfrm>
              <a:off x="4415444" y="3045695"/>
              <a:ext cx="241489" cy="24148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0F89B28F-DA45-8247-8205-767B7A71BA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42750" y="3012441"/>
              <a:ext cx="841855" cy="307996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F5F3B6C-0D12-0D4A-8C02-CE2EFAF64DDD}"/>
                </a:ext>
              </a:extLst>
            </p:cNvPr>
            <p:cNvSpPr txBox="1"/>
            <p:nvPr/>
          </p:nvSpPr>
          <p:spPr>
            <a:xfrm>
              <a:off x="266105" y="2084334"/>
              <a:ext cx="156587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Start in 1D </a:t>
              </a:r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689461AF-959A-6247-AAE5-12793D8C3029}"/>
                </a:ext>
              </a:extLst>
            </p:cNvPr>
            <p:cNvCxnSpPr/>
            <p:nvPr/>
          </p:nvCxnSpPr>
          <p:spPr>
            <a:xfrm>
              <a:off x="1827828" y="2712238"/>
              <a:ext cx="0" cy="898384"/>
            </a:xfrm>
            <a:prstGeom prst="line">
              <a:avLst/>
            </a:prstGeom>
            <a:ln w="25400">
              <a:solidFill>
                <a:schemeClr val="tx1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B8F1486B-2F54-9943-97C8-5AC4BA2C1329}"/>
                </a:ext>
              </a:extLst>
            </p:cNvPr>
            <p:cNvCxnSpPr/>
            <p:nvPr/>
          </p:nvCxnSpPr>
          <p:spPr>
            <a:xfrm>
              <a:off x="2911172" y="2712238"/>
              <a:ext cx="0" cy="898384"/>
            </a:xfrm>
            <a:prstGeom prst="line">
              <a:avLst/>
            </a:prstGeom>
            <a:ln w="25400">
              <a:solidFill>
                <a:schemeClr val="tx1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E9FBB59-FC1D-3D4E-920F-7366E4EAE29C}"/>
                </a:ext>
              </a:extLst>
            </p:cNvPr>
            <p:cNvCxnSpPr/>
            <p:nvPr/>
          </p:nvCxnSpPr>
          <p:spPr>
            <a:xfrm>
              <a:off x="1978702" y="3610622"/>
              <a:ext cx="824459" cy="0"/>
            </a:xfrm>
            <a:prstGeom prst="line">
              <a:avLst/>
            </a:prstGeom>
            <a:ln w="25400">
              <a:solidFill>
                <a:schemeClr val="tx1"/>
              </a:solidFill>
              <a:headEnd type="stealth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A959043-FF6E-CA49-A32A-0F4CC62B42F0}"/>
                </a:ext>
              </a:extLst>
            </p:cNvPr>
            <p:cNvSpPr txBox="1"/>
            <p:nvPr/>
          </p:nvSpPr>
          <p:spPr>
            <a:xfrm>
              <a:off x="1560546" y="3641473"/>
              <a:ext cx="170271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Times" pitchFamily="2" charset="0"/>
                </a:rPr>
                <a:t>a </a:t>
              </a:r>
            </a:p>
            <a:p>
              <a:pPr algn="ctr"/>
              <a:r>
                <a:rPr lang="en-US" sz="1600" dirty="0">
                  <a:latin typeface="Times" pitchFamily="2" charset="0"/>
                </a:rPr>
                <a:t>(lattice parameter)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04A8C1A-A065-DF46-858D-2C86C4CFB9AF}"/>
                  </a:ext>
                </a:extLst>
              </p:cNvPr>
              <p:cNvSpPr txBox="1"/>
              <p:nvPr/>
            </p:nvSpPr>
            <p:spPr>
              <a:xfrm>
                <a:off x="1827828" y="1178360"/>
                <a:ext cx="6912085" cy="9351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dirty="0"/>
                  <a:t>   time </a:t>
                </a:r>
                <a14:m>
                  <m:oMath xmlns:m="http://schemas.openxmlformats.org/officeDocument/2006/math">
                    <m:r>
                      <a:rPr lang="en-US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200" dirty="0"/>
                  <a:t> frequency space     wavelength </a:t>
                </a:r>
                <a14:m>
                  <m:oMath xmlns:m="http://schemas.openxmlformats.org/officeDocument/2006/math">
                    <m:r>
                      <a:rPr lang="en-US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200" dirty="0"/>
                  <a:t> reciprocal space</a:t>
                </a:r>
              </a:p>
              <a:p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 [</m:t>
                    </m:r>
                    <m:r>
                      <m:rPr>
                        <m:sty m:val="p"/>
                      </m:rPr>
                      <a:rPr lang="en-US" sz="2200" b="0" i="0" smtClean="0"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]   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   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  <m:d>
                      <m:dPr>
                        <m:begChr m:val="["/>
                        <m:endChr m:val="]"/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m:rPr>
                                <m:sty m:val="p"/>
                              </m:rPr>
                              <a:rPr lang="en-US" sz="22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s</m:t>
                            </m:r>
                          </m:den>
                        </m:f>
                      </m:e>
                    </m:d>
                  </m:oMath>
                </a14:m>
                <a:r>
                  <a:rPr lang="en-US" sz="2200" dirty="0"/>
                  <a:t>                        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 [</m:t>
                    </m:r>
                    <m:r>
                      <m:rPr>
                        <m:sty m:val="p"/>
                      </m:rPr>
                      <a:rPr lang="en-US" sz="2200" b="0" i="0" smtClean="0">
                        <a:latin typeface="Cambria Math" panose="02040503050406030204" pitchFamily="18" charset="0"/>
                      </a:rPr>
                      <m:t>m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]  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   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m:rPr>
                                <m:sty m:val="p"/>
                              </m:rPr>
                              <a:rPr lang="en-US" sz="22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m</m:t>
                            </m:r>
                          </m:den>
                        </m:f>
                      </m:e>
                    </m:d>
                  </m:oMath>
                </a14:m>
                <a:r>
                  <a:rPr lang="en-US" sz="2200" dirty="0"/>
                  <a:t> </a:t>
                </a: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04A8C1A-A065-DF46-858D-2C86C4CFB9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7828" y="1178360"/>
                <a:ext cx="6912085" cy="935128"/>
              </a:xfrm>
              <a:prstGeom prst="rect">
                <a:avLst/>
              </a:prstGeom>
              <a:blipFill>
                <a:blip r:embed="rId3"/>
                <a:stretch>
                  <a:fillRect l="-919" t="-4054" r="-11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7" name="Group 56">
            <a:extLst>
              <a:ext uri="{FF2B5EF4-FFF2-40B4-BE49-F238E27FC236}">
                <a16:creationId xmlns:a16="http://schemas.microsoft.com/office/drawing/2014/main" id="{F97052F7-7342-6D47-964C-E5DED7360DD9}"/>
              </a:ext>
            </a:extLst>
          </p:cNvPr>
          <p:cNvGrpSpPr/>
          <p:nvPr/>
        </p:nvGrpSpPr>
        <p:grpSpPr>
          <a:xfrm>
            <a:off x="189905" y="4598702"/>
            <a:ext cx="7595349" cy="1746528"/>
            <a:chOff x="189905" y="4598702"/>
            <a:chExt cx="7595349" cy="1746528"/>
          </a:xfrm>
        </p:grpSpPr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38609C1A-4471-AC4B-82F5-0CC9547588A3}"/>
                </a:ext>
              </a:extLst>
            </p:cNvPr>
            <p:cNvGrpSpPr/>
            <p:nvPr/>
          </p:nvGrpSpPr>
          <p:grpSpPr>
            <a:xfrm>
              <a:off x="206519" y="5319979"/>
              <a:ext cx="5394040" cy="1025251"/>
              <a:chOff x="206519" y="5319979"/>
              <a:chExt cx="5394040" cy="1025251"/>
            </a:xfrm>
          </p:grpSpPr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FF33F5D5-20B7-374A-868C-83CFB65C91E6}"/>
                  </a:ext>
                </a:extLst>
              </p:cNvPr>
              <p:cNvSpPr/>
              <p:nvPr/>
            </p:nvSpPr>
            <p:spPr>
              <a:xfrm>
                <a:off x="1165412" y="5319979"/>
                <a:ext cx="241489" cy="24148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2" name="Picture 31">
                <a:extLst>
                  <a:ext uri="{FF2B5EF4-FFF2-40B4-BE49-F238E27FC236}">
                    <a16:creationId xmlns:a16="http://schemas.microsoft.com/office/drawing/2014/main" id="{00AA8C80-CEAB-D844-8D04-F876D8FC74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 rot="2191868">
                <a:off x="1282338" y="5656240"/>
                <a:ext cx="1093697" cy="307996"/>
              </a:xfrm>
              <a:prstGeom prst="rect">
                <a:avLst/>
              </a:prstGeom>
            </p:spPr>
          </p:pic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4F1877ED-3A76-E244-AEBC-8FCFC9A1F16E}"/>
                  </a:ext>
                </a:extLst>
              </p:cNvPr>
              <p:cNvSpPr/>
              <p:nvPr/>
            </p:nvSpPr>
            <p:spPr>
              <a:xfrm>
                <a:off x="2248756" y="6085080"/>
                <a:ext cx="241489" cy="24148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E81B47D3-32A3-5E49-B477-B22C6C66D572}"/>
                  </a:ext>
                </a:extLst>
              </p:cNvPr>
              <p:cNvSpPr/>
              <p:nvPr/>
            </p:nvSpPr>
            <p:spPr>
              <a:xfrm>
                <a:off x="3332100" y="5319979"/>
                <a:ext cx="241489" cy="24148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216E7A69-57EE-EB44-B246-33325709E996}"/>
                  </a:ext>
                </a:extLst>
              </p:cNvPr>
              <p:cNvSpPr/>
              <p:nvPr/>
            </p:nvSpPr>
            <p:spPr>
              <a:xfrm>
                <a:off x="4415444" y="6103741"/>
                <a:ext cx="241489" cy="24148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1" name="Picture 40">
                <a:extLst>
                  <a:ext uri="{FF2B5EF4-FFF2-40B4-BE49-F238E27FC236}">
                    <a16:creationId xmlns:a16="http://schemas.microsoft.com/office/drawing/2014/main" id="{51CE16CA-D974-A349-8561-F999B18AB7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 rot="2191868">
                <a:off x="3451829" y="5672645"/>
                <a:ext cx="1093697" cy="307996"/>
              </a:xfrm>
              <a:prstGeom prst="rect">
                <a:avLst/>
              </a:prstGeom>
            </p:spPr>
          </p:pic>
          <p:pic>
            <p:nvPicPr>
              <p:cNvPr id="42" name="Picture 41">
                <a:extLst>
                  <a:ext uri="{FF2B5EF4-FFF2-40B4-BE49-F238E27FC236}">
                    <a16:creationId xmlns:a16="http://schemas.microsoft.com/office/drawing/2014/main" id="{2A7C422C-4502-E343-8C4D-4C6764005D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 rot="8628658">
                <a:off x="2363547" y="5671715"/>
                <a:ext cx="1093697" cy="307996"/>
              </a:xfrm>
              <a:prstGeom prst="rect">
                <a:avLst/>
              </a:prstGeom>
            </p:spPr>
          </p:pic>
          <p:pic>
            <p:nvPicPr>
              <p:cNvPr id="43" name="Picture 42">
                <a:extLst>
                  <a:ext uri="{FF2B5EF4-FFF2-40B4-BE49-F238E27FC236}">
                    <a16:creationId xmlns:a16="http://schemas.microsoft.com/office/drawing/2014/main" id="{DA212529-984A-464B-8B15-705CDD311B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 rot="8628658">
                <a:off x="206519" y="5671716"/>
                <a:ext cx="1093697" cy="307996"/>
              </a:xfrm>
              <a:prstGeom prst="rect">
                <a:avLst/>
              </a:prstGeom>
            </p:spPr>
          </p:pic>
          <p:pic>
            <p:nvPicPr>
              <p:cNvPr id="44" name="Picture 43">
                <a:extLst>
                  <a:ext uri="{FF2B5EF4-FFF2-40B4-BE49-F238E27FC236}">
                    <a16:creationId xmlns:a16="http://schemas.microsoft.com/office/drawing/2014/main" id="{0E758BF7-20EF-E647-B9A3-99D71543328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 rot="8628658">
                <a:off x="4506862" y="5654155"/>
                <a:ext cx="1093697" cy="307996"/>
              </a:xfrm>
              <a:prstGeom prst="rect">
                <a:avLst/>
              </a:prstGeom>
            </p:spPr>
          </p:pic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0D848911-F0E8-6948-817F-5E0C8889B2A8}"/>
                    </a:ext>
                  </a:extLst>
                </p:cNvPr>
                <p:cNvSpPr txBox="1"/>
                <p:nvPr/>
              </p:nvSpPr>
              <p:spPr>
                <a:xfrm>
                  <a:off x="189905" y="4598702"/>
                  <a:ext cx="7595349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dirty="0"/>
                    <a:t>The crystal structure will set a minimum </a:t>
                  </a:r>
                  <a14:m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𝜆</m:t>
                      </m:r>
                    </m:oMath>
                  </a14:m>
                  <a:r>
                    <a:rPr lang="en-US" sz="2400" dirty="0"/>
                    <a:t>, or a maximum </a:t>
                  </a:r>
                  <a14:m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0D848911-F0E8-6948-817F-5E0C8889B2A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9905" y="4598702"/>
                  <a:ext cx="7595349" cy="461665"/>
                </a:xfrm>
                <a:prstGeom prst="rect">
                  <a:avLst/>
                </a:prstGeom>
                <a:blipFill>
                  <a:blip r:embed="rId4"/>
                  <a:stretch>
                    <a:fillRect l="-1169" t="-5405" b="-2973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DFB7EBBB-5D92-9245-86F8-1A59AFA2E526}"/>
              </a:ext>
            </a:extLst>
          </p:cNvPr>
          <p:cNvGrpSpPr/>
          <p:nvPr/>
        </p:nvGrpSpPr>
        <p:grpSpPr>
          <a:xfrm>
            <a:off x="1720149" y="5307440"/>
            <a:ext cx="2267651" cy="1564607"/>
            <a:chOff x="1720149" y="5307440"/>
            <a:chExt cx="2267651" cy="1564607"/>
          </a:xfrm>
        </p:grpSpPr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3C4E87A9-F10A-A340-8601-100FEDEF4314}"/>
                </a:ext>
              </a:extLst>
            </p:cNvPr>
            <p:cNvSpPr/>
            <p:nvPr/>
          </p:nvSpPr>
          <p:spPr>
            <a:xfrm>
              <a:off x="1752600" y="5427828"/>
              <a:ext cx="2235200" cy="819535"/>
            </a:xfrm>
            <a:custGeom>
              <a:avLst/>
              <a:gdLst>
                <a:gd name="connsiteX0" fmla="*/ 0 w 2235200"/>
                <a:gd name="connsiteY0" fmla="*/ 330685 h 772653"/>
                <a:gd name="connsiteX1" fmla="*/ 431800 w 2235200"/>
                <a:gd name="connsiteY1" fmla="*/ 737085 h 772653"/>
                <a:gd name="connsiteX2" fmla="*/ 838200 w 2235200"/>
                <a:gd name="connsiteY2" fmla="*/ 711685 h 772653"/>
                <a:gd name="connsiteX3" fmla="*/ 1206500 w 2235200"/>
                <a:gd name="connsiteY3" fmla="*/ 381485 h 772653"/>
                <a:gd name="connsiteX4" fmla="*/ 1498600 w 2235200"/>
                <a:gd name="connsiteY4" fmla="*/ 63985 h 772653"/>
                <a:gd name="connsiteX5" fmla="*/ 1676400 w 2235200"/>
                <a:gd name="connsiteY5" fmla="*/ 485 h 772653"/>
                <a:gd name="connsiteX6" fmla="*/ 1917700 w 2235200"/>
                <a:gd name="connsiteY6" fmla="*/ 76685 h 772653"/>
                <a:gd name="connsiteX7" fmla="*/ 2235200 w 2235200"/>
                <a:gd name="connsiteY7" fmla="*/ 381485 h 772653"/>
                <a:gd name="connsiteX0" fmla="*/ 0 w 2235200"/>
                <a:gd name="connsiteY0" fmla="*/ 330685 h 772653"/>
                <a:gd name="connsiteX1" fmla="*/ 431800 w 2235200"/>
                <a:gd name="connsiteY1" fmla="*/ 737085 h 772653"/>
                <a:gd name="connsiteX2" fmla="*/ 838200 w 2235200"/>
                <a:gd name="connsiteY2" fmla="*/ 711685 h 772653"/>
                <a:gd name="connsiteX3" fmla="*/ 1206500 w 2235200"/>
                <a:gd name="connsiteY3" fmla="*/ 381485 h 772653"/>
                <a:gd name="connsiteX4" fmla="*/ 1498600 w 2235200"/>
                <a:gd name="connsiteY4" fmla="*/ 63985 h 772653"/>
                <a:gd name="connsiteX5" fmla="*/ 1676400 w 2235200"/>
                <a:gd name="connsiteY5" fmla="*/ 485 h 772653"/>
                <a:gd name="connsiteX6" fmla="*/ 1917700 w 2235200"/>
                <a:gd name="connsiteY6" fmla="*/ 76685 h 772653"/>
                <a:gd name="connsiteX7" fmla="*/ 2235200 w 2235200"/>
                <a:gd name="connsiteY7" fmla="*/ 381485 h 772653"/>
                <a:gd name="connsiteX0" fmla="*/ 0 w 2235200"/>
                <a:gd name="connsiteY0" fmla="*/ 330685 h 772653"/>
                <a:gd name="connsiteX1" fmla="*/ 431800 w 2235200"/>
                <a:gd name="connsiteY1" fmla="*/ 737085 h 772653"/>
                <a:gd name="connsiteX2" fmla="*/ 838200 w 2235200"/>
                <a:gd name="connsiteY2" fmla="*/ 711685 h 772653"/>
                <a:gd name="connsiteX3" fmla="*/ 1206500 w 2235200"/>
                <a:gd name="connsiteY3" fmla="*/ 381485 h 772653"/>
                <a:gd name="connsiteX4" fmla="*/ 1498600 w 2235200"/>
                <a:gd name="connsiteY4" fmla="*/ 63985 h 772653"/>
                <a:gd name="connsiteX5" fmla="*/ 1709651 w 2235200"/>
                <a:gd name="connsiteY5" fmla="*/ 485 h 772653"/>
                <a:gd name="connsiteX6" fmla="*/ 1917700 w 2235200"/>
                <a:gd name="connsiteY6" fmla="*/ 76685 h 772653"/>
                <a:gd name="connsiteX7" fmla="*/ 2235200 w 2235200"/>
                <a:gd name="connsiteY7" fmla="*/ 381485 h 772653"/>
                <a:gd name="connsiteX0" fmla="*/ 0 w 2235200"/>
                <a:gd name="connsiteY0" fmla="*/ 330685 h 789140"/>
                <a:gd name="connsiteX1" fmla="*/ 431800 w 2235200"/>
                <a:gd name="connsiteY1" fmla="*/ 737085 h 789140"/>
                <a:gd name="connsiteX2" fmla="*/ 838200 w 2235200"/>
                <a:gd name="connsiteY2" fmla="*/ 711685 h 789140"/>
                <a:gd name="connsiteX3" fmla="*/ 1206500 w 2235200"/>
                <a:gd name="connsiteY3" fmla="*/ 381485 h 789140"/>
                <a:gd name="connsiteX4" fmla="*/ 1498600 w 2235200"/>
                <a:gd name="connsiteY4" fmla="*/ 63985 h 789140"/>
                <a:gd name="connsiteX5" fmla="*/ 1709651 w 2235200"/>
                <a:gd name="connsiteY5" fmla="*/ 485 h 789140"/>
                <a:gd name="connsiteX6" fmla="*/ 1917700 w 2235200"/>
                <a:gd name="connsiteY6" fmla="*/ 76685 h 789140"/>
                <a:gd name="connsiteX7" fmla="*/ 2235200 w 2235200"/>
                <a:gd name="connsiteY7" fmla="*/ 381485 h 789140"/>
                <a:gd name="connsiteX0" fmla="*/ 0 w 2235200"/>
                <a:gd name="connsiteY0" fmla="*/ 330685 h 819535"/>
                <a:gd name="connsiteX1" fmla="*/ 431800 w 2235200"/>
                <a:gd name="connsiteY1" fmla="*/ 737085 h 819535"/>
                <a:gd name="connsiteX2" fmla="*/ 838200 w 2235200"/>
                <a:gd name="connsiteY2" fmla="*/ 711685 h 819535"/>
                <a:gd name="connsiteX3" fmla="*/ 1206500 w 2235200"/>
                <a:gd name="connsiteY3" fmla="*/ 381485 h 819535"/>
                <a:gd name="connsiteX4" fmla="*/ 1498600 w 2235200"/>
                <a:gd name="connsiteY4" fmla="*/ 63985 h 819535"/>
                <a:gd name="connsiteX5" fmla="*/ 1709651 w 2235200"/>
                <a:gd name="connsiteY5" fmla="*/ 485 h 819535"/>
                <a:gd name="connsiteX6" fmla="*/ 1917700 w 2235200"/>
                <a:gd name="connsiteY6" fmla="*/ 76685 h 819535"/>
                <a:gd name="connsiteX7" fmla="*/ 2235200 w 2235200"/>
                <a:gd name="connsiteY7" fmla="*/ 381485 h 819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35200" h="819535">
                  <a:moveTo>
                    <a:pt x="0" y="330685"/>
                  </a:moveTo>
                  <a:cubicBezTo>
                    <a:pt x="146050" y="502135"/>
                    <a:pt x="242224" y="598771"/>
                    <a:pt x="431800" y="737085"/>
                  </a:cubicBezTo>
                  <a:cubicBezTo>
                    <a:pt x="621376" y="875399"/>
                    <a:pt x="659207" y="820828"/>
                    <a:pt x="838200" y="711685"/>
                  </a:cubicBezTo>
                  <a:cubicBezTo>
                    <a:pt x="1017193" y="602542"/>
                    <a:pt x="1096433" y="489435"/>
                    <a:pt x="1206500" y="381485"/>
                  </a:cubicBezTo>
                  <a:cubicBezTo>
                    <a:pt x="1316567" y="273535"/>
                    <a:pt x="1414742" y="127485"/>
                    <a:pt x="1498600" y="63985"/>
                  </a:cubicBezTo>
                  <a:cubicBezTo>
                    <a:pt x="1582458" y="485"/>
                    <a:pt x="1639801" y="-1632"/>
                    <a:pt x="1709651" y="485"/>
                  </a:cubicBezTo>
                  <a:cubicBezTo>
                    <a:pt x="1779501" y="2602"/>
                    <a:pt x="1830109" y="13185"/>
                    <a:pt x="1917700" y="76685"/>
                  </a:cubicBezTo>
                  <a:cubicBezTo>
                    <a:pt x="2005291" y="140185"/>
                    <a:pt x="2112125" y="276422"/>
                    <a:pt x="2235200" y="381485"/>
                  </a:cubicBezTo>
                </a:path>
              </a:pathLst>
            </a:custGeom>
            <a:noFill/>
            <a:ln w="8572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F7C64006-1465-274A-8096-F7EFA82E3048}"/>
                </a:ext>
              </a:extLst>
            </p:cNvPr>
            <p:cNvCxnSpPr/>
            <p:nvPr/>
          </p:nvCxnSpPr>
          <p:spPr>
            <a:xfrm>
              <a:off x="1720149" y="5307440"/>
              <a:ext cx="0" cy="898384"/>
            </a:xfrm>
            <a:prstGeom prst="line">
              <a:avLst/>
            </a:prstGeom>
            <a:ln w="25400">
              <a:solidFill>
                <a:schemeClr val="tx1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F0C471DF-D376-8D44-8FED-1E176FEDA1EC}"/>
                </a:ext>
              </a:extLst>
            </p:cNvPr>
            <p:cNvCxnSpPr/>
            <p:nvPr/>
          </p:nvCxnSpPr>
          <p:spPr>
            <a:xfrm>
              <a:off x="2803493" y="5307440"/>
              <a:ext cx="0" cy="898384"/>
            </a:xfrm>
            <a:prstGeom prst="line">
              <a:avLst/>
            </a:prstGeom>
            <a:ln w="25400">
              <a:solidFill>
                <a:schemeClr val="tx1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58CD1D12-9B10-424F-87EE-767635221C3A}"/>
                </a:ext>
              </a:extLst>
            </p:cNvPr>
            <p:cNvCxnSpPr/>
            <p:nvPr/>
          </p:nvCxnSpPr>
          <p:spPr>
            <a:xfrm>
              <a:off x="3987800" y="5319979"/>
              <a:ext cx="0" cy="898384"/>
            </a:xfrm>
            <a:prstGeom prst="line">
              <a:avLst/>
            </a:prstGeom>
            <a:ln w="25400">
              <a:solidFill>
                <a:schemeClr val="tx1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513F4442-04FF-C142-950A-1465ED8B31D7}"/>
                </a:ext>
              </a:extLst>
            </p:cNvPr>
            <p:cNvSpPr txBox="1"/>
            <p:nvPr/>
          </p:nvSpPr>
          <p:spPr>
            <a:xfrm>
              <a:off x="2576225" y="6410382"/>
              <a:ext cx="5517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Times" pitchFamily="2" charset="0"/>
                </a:rPr>
                <a:t>2a </a:t>
              </a:r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CFFC81DD-CF8C-4D4D-AF51-35436748CEF9}"/>
                </a:ext>
              </a:extLst>
            </p:cNvPr>
            <p:cNvCxnSpPr>
              <a:cxnSpLocks/>
            </p:cNvCxnSpPr>
            <p:nvPr/>
          </p:nvCxnSpPr>
          <p:spPr>
            <a:xfrm>
              <a:off x="1735478" y="6418970"/>
              <a:ext cx="2193330" cy="0"/>
            </a:xfrm>
            <a:prstGeom prst="line">
              <a:avLst/>
            </a:prstGeom>
            <a:ln w="25400">
              <a:solidFill>
                <a:schemeClr val="tx1"/>
              </a:solidFill>
              <a:headEnd type="stealth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0D21FC3-FF78-2B49-9BCC-3B78968D50A5}"/>
                  </a:ext>
                </a:extLst>
              </p:cNvPr>
              <p:cNvSpPr txBox="1"/>
              <p:nvPr/>
            </p:nvSpPr>
            <p:spPr>
              <a:xfrm>
                <a:off x="6544948" y="5264863"/>
                <a:ext cx="2275366" cy="13094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sz="2400" dirty="0"/>
              </a:p>
              <a:p>
                <a:endParaRPr lang="en-US" sz="10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0D21FC3-FF78-2B49-9BCC-3B78968D50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4948" y="5264863"/>
                <a:ext cx="2275366" cy="1309461"/>
              </a:xfrm>
              <a:prstGeom prst="rect">
                <a:avLst/>
              </a:prstGeom>
              <a:blipFill>
                <a:blip r:embed="rId5"/>
                <a:stretch>
                  <a:fillRect l="-552" b="-28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5139271-D8DA-2645-8698-0F52D66B57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5396E-BA54-0B46-9AD4-097ED26DFC1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1735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5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D813773-75CC-CF4C-B0D7-78E9ADC6C8CE}"/>
              </a:ext>
            </a:extLst>
          </p:cNvPr>
          <p:cNvSpPr txBox="1"/>
          <p:nvPr/>
        </p:nvSpPr>
        <p:spPr>
          <a:xfrm>
            <a:off x="323557" y="295421"/>
            <a:ext cx="2295372" cy="7386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b="1" dirty="0"/>
              <a:t>Reciprocal space</a:t>
            </a:r>
          </a:p>
          <a:p>
            <a:r>
              <a:rPr lang="en-US" dirty="0"/>
              <a:t>k-space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3B70EF-488A-A44E-80CF-82F0C99BFEAE}"/>
              </a:ext>
            </a:extLst>
          </p:cNvPr>
          <p:cNvSpPr txBox="1"/>
          <p:nvPr/>
        </p:nvSpPr>
        <p:spPr>
          <a:xfrm>
            <a:off x="2912129" y="181483"/>
            <a:ext cx="4710392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Defining the First Brillouin Zone, FBZ</a:t>
            </a:r>
            <a:endParaRPr lang="en-US" sz="600" dirty="0"/>
          </a:p>
          <a:p>
            <a:r>
              <a:rPr lang="en-US" sz="1400" dirty="0"/>
              <a:t>(pronounced BREE – you – on with a soft ‘n’, its French)</a:t>
            </a:r>
          </a:p>
          <a:p>
            <a:r>
              <a:rPr lang="en-US" sz="1400" b="1" dirty="0"/>
              <a:t>See Kittle, Introduction to Solid State Physics, pg. 26 to 41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FA6A534-02CD-1C46-B13D-A712FAF0A0CC}"/>
                  </a:ext>
                </a:extLst>
              </p:cNvPr>
              <p:cNvSpPr txBox="1"/>
              <p:nvPr/>
            </p:nvSpPr>
            <p:spPr>
              <a:xfrm>
                <a:off x="418327" y="1115464"/>
                <a:ext cx="2801123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Step 1</a:t>
                </a:r>
                <a:endParaRPr lang="en-US" dirty="0"/>
              </a:p>
              <a:p>
                <a:r>
                  <a:rPr lang="en-US" dirty="0"/>
                  <a:t>Start with unit cell vectors: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𝐚</m:t>
                        </m:r>
                      </m:e>
                      <m:sub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1" i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𝐚</m:t>
                        </m:r>
                      </m:e>
                      <m:sub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(typically we work with primitive unit cells)</a:t>
                </a:r>
              </a:p>
              <a:p>
                <a:endParaRPr lang="en-US" dirty="0"/>
              </a:p>
              <a:p>
                <a:r>
                  <a:rPr lang="en-US" dirty="0"/>
                  <a:t>volume: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×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FA6A534-02CD-1C46-B13D-A712FAF0A0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327" y="1115464"/>
                <a:ext cx="2801123" cy="2031325"/>
              </a:xfrm>
              <a:prstGeom prst="rect">
                <a:avLst/>
              </a:prstGeom>
              <a:blipFill>
                <a:blip r:embed="rId2"/>
                <a:stretch>
                  <a:fillRect l="-1802" t="-1242" b="-3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45E62FB7-A730-7D4D-8BBB-E23C3E79E36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5029" b="5734"/>
          <a:stretch/>
        </p:blipFill>
        <p:spPr>
          <a:xfrm>
            <a:off x="5428592" y="3163881"/>
            <a:ext cx="3210623" cy="290259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4E2E08C-0D2F-0B4A-B149-CFCBA6795681}"/>
                  </a:ext>
                </a:extLst>
              </p:cNvPr>
              <p:cNvSpPr txBox="1"/>
              <p:nvPr/>
            </p:nvSpPr>
            <p:spPr>
              <a:xfrm>
                <a:off x="4325117" y="1115464"/>
                <a:ext cx="3959673" cy="14329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Step 2</a:t>
                </a:r>
              </a:p>
              <a:p>
                <a:r>
                  <a:rPr lang="en-US" dirty="0"/>
                  <a:t>Define reciprocal lattice vectors: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𝐛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4E2E08C-0D2F-0B4A-B149-CFCBA67956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5117" y="1115464"/>
                <a:ext cx="3959673" cy="1432956"/>
              </a:xfrm>
              <a:prstGeom prst="rect">
                <a:avLst/>
              </a:prstGeom>
              <a:blipFill>
                <a:blip r:embed="rId4"/>
                <a:stretch>
                  <a:fillRect l="-1282" t="-1754" r="-3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1A6C38F-C5CF-DF44-99E0-127134F2F70E}"/>
                  </a:ext>
                </a:extLst>
              </p:cNvPr>
              <p:cNvSpPr txBox="1"/>
              <p:nvPr/>
            </p:nvSpPr>
            <p:spPr>
              <a:xfrm>
                <a:off x="1214521" y="6424080"/>
                <a:ext cx="78746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Note: be mindful of your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’s. Some define k-space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, a lot of codes don’t. 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1A6C38F-C5CF-DF44-99E0-127134F2F7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4521" y="6424080"/>
                <a:ext cx="7874656" cy="369332"/>
              </a:xfrm>
              <a:prstGeom prst="rect">
                <a:avLst/>
              </a:prstGeom>
              <a:blipFill>
                <a:blip r:embed="rId5"/>
                <a:stretch>
                  <a:fillRect l="-806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9A9F4A5-E2E7-0E40-8D76-12CADCC09818}"/>
                  </a:ext>
                </a:extLst>
              </p:cNvPr>
              <p:cNvSpPr txBox="1"/>
              <p:nvPr/>
            </p:nvSpPr>
            <p:spPr>
              <a:xfrm>
                <a:off x="8018612" y="5691950"/>
                <a:ext cx="946093" cy="3688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max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9A9F4A5-E2E7-0E40-8D76-12CADCC098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8612" y="5691950"/>
                <a:ext cx="946093" cy="368884"/>
              </a:xfrm>
              <a:prstGeom prst="rect">
                <a:avLst/>
              </a:prstGeom>
              <a:blipFill>
                <a:blip r:embed="rId6"/>
                <a:stretch>
                  <a:fillRect l="-7895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98991A3-BE98-994E-93F1-2D46A4B919C8}"/>
                  </a:ext>
                </a:extLst>
              </p:cNvPr>
              <p:cNvSpPr txBox="1"/>
              <p:nvPr/>
            </p:nvSpPr>
            <p:spPr>
              <a:xfrm>
                <a:off x="7889291" y="3733803"/>
                <a:ext cx="1208023" cy="6687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b="0" dirty="0"/>
                  <a:t>analogous to</a:t>
                </a:r>
              </a:p>
              <a:p>
                <a:pPr algn="ctr"/>
                <a:r>
                  <a:rPr lang="en-US" b="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98991A3-BE98-994E-93F1-2D46A4B919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9291" y="3733803"/>
                <a:ext cx="1208023" cy="668709"/>
              </a:xfrm>
              <a:prstGeom prst="rect">
                <a:avLst/>
              </a:prstGeom>
              <a:blipFill>
                <a:blip r:embed="rId7"/>
                <a:stretch>
                  <a:fillRect l="-10417" t="-9259" r="-10417" b="-3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3077E3F-3AC1-D84E-851B-06DC256C6D05}"/>
              </a:ext>
            </a:extLst>
          </p:cNvPr>
          <p:cNvCxnSpPr>
            <a:cxnSpLocks/>
          </p:cNvCxnSpPr>
          <p:nvPr/>
        </p:nvCxnSpPr>
        <p:spPr>
          <a:xfrm flipH="1">
            <a:off x="8018612" y="4424426"/>
            <a:ext cx="266178" cy="64745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4E7F9D13-03C7-834E-AB03-8F67DB7D03BB}"/>
              </a:ext>
            </a:extLst>
          </p:cNvPr>
          <p:cNvCxnSpPr>
            <a:cxnSpLocks/>
          </p:cNvCxnSpPr>
          <p:nvPr/>
        </p:nvCxnSpPr>
        <p:spPr>
          <a:xfrm flipH="1" flipV="1">
            <a:off x="7315201" y="5083984"/>
            <a:ext cx="614641" cy="77601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E9995F9D-178B-7A43-B48D-97C99CC3B3DA}"/>
              </a:ext>
            </a:extLst>
          </p:cNvPr>
          <p:cNvSpPr txBox="1"/>
          <p:nvPr/>
        </p:nvSpPr>
        <p:spPr>
          <a:xfrm>
            <a:off x="4325117" y="2496337"/>
            <a:ext cx="46118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3</a:t>
            </a:r>
          </a:p>
          <a:p>
            <a:r>
              <a:rPr lang="en-US" dirty="0"/>
              <a:t>Draw planes halfway between each reciprocal lattice point</a:t>
            </a: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2E560426-0213-0946-B280-2A276F05785D}"/>
              </a:ext>
            </a:extLst>
          </p:cNvPr>
          <p:cNvGrpSpPr/>
          <p:nvPr/>
        </p:nvGrpSpPr>
        <p:grpSpPr>
          <a:xfrm>
            <a:off x="416015" y="3299027"/>
            <a:ext cx="2803435" cy="2762255"/>
            <a:chOff x="416015" y="3299027"/>
            <a:chExt cx="2803435" cy="276225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7696EFB-595A-0F49-8E03-71B6848244E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04785" y="3299027"/>
              <a:ext cx="2714665" cy="2695681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1FEC2E08-8703-934C-A5FE-49324B029BBC}"/>
                </a:ext>
              </a:extLst>
            </p:cNvPr>
            <p:cNvSpPr txBox="1"/>
            <p:nvPr/>
          </p:nvSpPr>
          <p:spPr>
            <a:xfrm>
              <a:off x="416015" y="5691950"/>
              <a:ext cx="5352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FCC</a:t>
              </a:r>
            </a:p>
          </p:txBody>
        </p:sp>
      </p:grp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B107B9F-E2F6-4B49-8691-EDDA43CBB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5396E-BA54-0B46-9AD4-097ED26DFC1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856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  <p:bldP spid="18" grpId="0"/>
      <p:bldP spid="19" grpId="0"/>
      <p:bldP spid="5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D813773-75CC-CF4C-B0D7-78E9ADC6C8CE}"/>
              </a:ext>
            </a:extLst>
          </p:cNvPr>
          <p:cNvSpPr txBox="1"/>
          <p:nvPr/>
        </p:nvSpPr>
        <p:spPr>
          <a:xfrm>
            <a:off x="323557" y="295421"/>
            <a:ext cx="2295372" cy="7386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b="1" dirty="0"/>
              <a:t>Reciprocal space</a:t>
            </a:r>
          </a:p>
          <a:p>
            <a:r>
              <a:rPr lang="en-US" dirty="0"/>
              <a:t>k-space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3B70EF-488A-A44E-80CF-82F0C99BFEAE}"/>
              </a:ext>
            </a:extLst>
          </p:cNvPr>
          <p:cNvSpPr txBox="1"/>
          <p:nvPr/>
        </p:nvSpPr>
        <p:spPr>
          <a:xfrm>
            <a:off x="3219450" y="433920"/>
            <a:ext cx="47103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Defining the First Brillouin Zone, FBZ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207CDF-ADCA-114B-884E-DCDB24FE4D95}"/>
              </a:ext>
            </a:extLst>
          </p:cNvPr>
          <p:cNvSpPr txBox="1"/>
          <p:nvPr/>
        </p:nvSpPr>
        <p:spPr>
          <a:xfrm>
            <a:off x="233792" y="1335329"/>
            <a:ext cx="33366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Step 4</a:t>
            </a:r>
          </a:p>
          <a:p>
            <a:r>
              <a:rPr lang="en-US" dirty="0"/>
              <a:t>Give certain k-points fancy names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4828BEC-42C9-5C4E-9E0E-4D1A41BAD3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148"/>
          <a:stretch/>
        </p:blipFill>
        <p:spPr>
          <a:xfrm>
            <a:off x="534838" y="2362907"/>
            <a:ext cx="2460381" cy="251639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94F131A-6A84-A149-92D6-F67D7E4CD7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7648" y="2362907"/>
            <a:ext cx="4391514" cy="402555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6418223-FD1B-7047-8D12-1E9180554B6B}"/>
              </a:ext>
            </a:extLst>
          </p:cNvPr>
          <p:cNvSpPr txBox="1"/>
          <p:nvPr/>
        </p:nvSpPr>
        <p:spPr>
          <a:xfrm>
            <a:off x="4572000" y="1335329"/>
            <a:ext cx="47103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5</a:t>
            </a:r>
          </a:p>
          <a:p>
            <a:r>
              <a:rPr lang="en-US" dirty="0"/>
              <a:t>Walk from point to point and map energies of phonons, or electrons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F0DB790-9D91-9345-A508-297D06BA3200}"/>
                  </a:ext>
                </a:extLst>
              </p:cNvPr>
              <p:cNvSpPr txBox="1"/>
              <p:nvPr/>
            </p:nvSpPr>
            <p:spPr>
              <a:xfrm>
                <a:off x="4572000" y="6308043"/>
                <a:ext cx="4313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What’s the wavelength at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Γ</m:t>
                    </m:r>
                  </m:oMath>
                </a14:m>
                <a:r>
                  <a:rPr lang="en-US" dirty="0"/>
                  <a:t>? What about X?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F0DB790-9D91-9345-A508-297D06BA32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6308043"/>
                <a:ext cx="4313489" cy="369332"/>
              </a:xfrm>
              <a:prstGeom prst="rect">
                <a:avLst/>
              </a:prstGeom>
              <a:blipFill>
                <a:blip r:embed="rId4"/>
                <a:stretch>
                  <a:fillRect l="-1176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F4EFDE75-AD7F-5242-9D09-B10ADFF2B25B}"/>
              </a:ext>
            </a:extLst>
          </p:cNvPr>
          <p:cNvSpPr txBox="1"/>
          <p:nvPr/>
        </p:nvSpPr>
        <p:spPr>
          <a:xfrm>
            <a:off x="217521" y="5222017"/>
            <a:ext cx="386319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You can think of a phonon band structure (roughly) as the Fourier transform of the interatomic spring constants, weighted by the atomic masses. 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337C1D1-C89D-3C4A-B9F1-D6E261AB520B}"/>
              </a:ext>
            </a:extLst>
          </p:cNvPr>
          <p:cNvSpPr/>
          <p:nvPr/>
        </p:nvSpPr>
        <p:spPr>
          <a:xfrm>
            <a:off x="567964" y="4738382"/>
            <a:ext cx="26623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5"/>
              </a:rPr>
              <a:t>https://www.cryst.ehu.es/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57B30D-EE78-E049-A555-85638B26F9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5396E-BA54-0B46-9AD4-097ED26DFC1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16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  <p:bldP spid="13" grpId="0"/>
      <p:bldP spid="3" grpId="0"/>
      <p:bldP spid="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D813773-75CC-CF4C-B0D7-78E9ADC6C8CE}"/>
              </a:ext>
            </a:extLst>
          </p:cNvPr>
          <p:cNvSpPr txBox="1"/>
          <p:nvPr/>
        </p:nvSpPr>
        <p:spPr>
          <a:xfrm>
            <a:off x="323557" y="295421"/>
            <a:ext cx="1474250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b="1" dirty="0"/>
              <a:t>Resources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3118BB-B70D-8F42-8926-8995464BA3DC}"/>
              </a:ext>
            </a:extLst>
          </p:cNvPr>
          <p:cNvSpPr txBox="1"/>
          <p:nvPr/>
        </p:nvSpPr>
        <p:spPr>
          <a:xfrm>
            <a:off x="2173281" y="1234545"/>
            <a:ext cx="4259692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hlinkClick r:id="rId2"/>
              </a:rPr>
              <a:t>https://www.cryst.ehu.es/</a:t>
            </a:r>
            <a:endParaRPr lang="en-US" sz="1400" dirty="0"/>
          </a:p>
          <a:p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space-group symmetry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KVEC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type in space group # (FCC Si, Fd-3m, no. 227)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click Brillouin zone</a:t>
            </a:r>
          </a:p>
        </p:txBody>
      </p: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E86691E9-8EA5-C84A-A7EE-C2D2AE7A11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1994" y="365020"/>
            <a:ext cx="4992048" cy="78413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71EE893-0F25-2348-8A93-0C6212B1EBAF}"/>
              </a:ext>
            </a:extLst>
          </p:cNvPr>
          <p:cNvSpPr txBox="1"/>
          <p:nvPr/>
        </p:nvSpPr>
        <p:spPr>
          <a:xfrm>
            <a:off x="2173281" y="3245635"/>
            <a:ext cx="4291752" cy="12311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Phonon simulation software and databases:</a:t>
            </a:r>
          </a:p>
          <a:p>
            <a:r>
              <a:rPr lang="en-US" sz="1400" dirty="0" err="1"/>
              <a:t>phonopy</a:t>
            </a:r>
            <a:r>
              <a:rPr lang="en-US" sz="1400" dirty="0"/>
              <a:t>: </a:t>
            </a:r>
            <a:r>
              <a:rPr lang="en-US" sz="1400" dirty="0">
                <a:hlinkClick r:id="rId4"/>
              </a:rPr>
              <a:t>https://atztogo.github.io/phonopy/</a:t>
            </a:r>
            <a:endParaRPr lang="en-US" sz="1400" dirty="0"/>
          </a:p>
          <a:p>
            <a:r>
              <a:rPr lang="en-US" sz="1400" dirty="0" err="1"/>
              <a:t>almaBTE</a:t>
            </a:r>
            <a:r>
              <a:rPr lang="en-US" sz="1400" dirty="0"/>
              <a:t>: </a:t>
            </a:r>
            <a:r>
              <a:rPr lang="en-US" sz="1400" dirty="0">
                <a:hlinkClick r:id="rId5"/>
              </a:rPr>
              <a:t>http://www.almabte.eu/</a:t>
            </a:r>
            <a:endParaRPr lang="en-US" sz="1400" dirty="0"/>
          </a:p>
          <a:p>
            <a:r>
              <a:rPr lang="en-US" sz="1400" dirty="0" err="1"/>
              <a:t>shengBTE</a:t>
            </a:r>
            <a:r>
              <a:rPr lang="en-US" sz="1400" dirty="0"/>
              <a:t>: </a:t>
            </a:r>
            <a:r>
              <a:rPr lang="en-US" sz="1400" dirty="0">
                <a:hlinkClick r:id="rId6"/>
              </a:rPr>
              <a:t>http://www.shengbte.org/</a:t>
            </a:r>
            <a:endParaRPr lang="en-US" sz="1400" dirty="0"/>
          </a:p>
          <a:p>
            <a:endParaRPr lang="en-US" sz="14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47AC15-1032-C743-A521-B07E459C8D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5396E-BA54-0B46-9AD4-097ED26DFC1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25708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F0D0CDB-D3CF-8740-A913-0937477F1BA4}"/>
              </a:ext>
            </a:extLst>
          </p:cNvPr>
          <p:cNvSpPr txBox="1"/>
          <p:nvPr/>
        </p:nvSpPr>
        <p:spPr>
          <a:xfrm>
            <a:off x="361507" y="425302"/>
            <a:ext cx="1583319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/>
              <a:t>Two rules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993E06-BD02-414B-AE77-A59D92D19D00}"/>
              </a:ext>
            </a:extLst>
          </p:cNvPr>
          <p:cNvSpPr txBox="1"/>
          <p:nvPr/>
        </p:nvSpPr>
        <p:spPr>
          <a:xfrm>
            <a:off x="1153166" y="1138941"/>
            <a:ext cx="7166344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600" dirty="0"/>
              <a:t>Use your imagination</a:t>
            </a:r>
          </a:p>
          <a:p>
            <a:pPr marL="873125" lvl="1" indent="-415925">
              <a:buFont typeface="Arial" panose="020B0604020202020204" pitchFamily="34" charset="0"/>
              <a:buChar char="•"/>
            </a:pPr>
            <a:r>
              <a:rPr lang="en-US" sz="2600" dirty="0"/>
              <a:t>You should be actively building a picture in your head.</a:t>
            </a:r>
          </a:p>
          <a:p>
            <a:pPr marL="873125" lvl="1" indent="-415925">
              <a:buFont typeface="Arial" panose="020B0604020202020204" pitchFamily="34" charset="0"/>
              <a:buChar char="•"/>
            </a:pPr>
            <a:r>
              <a:rPr lang="en-US" sz="2600" dirty="0"/>
              <a:t>I’ll do my best to provide good pictures, but the pictures will fall short.</a:t>
            </a:r>
          </a:p>
          <a:p>
            <a:pPr marL="20638" lvl="1"/>
            <a:endParaRPr lang="en-US" sz="2600" dirty="0"/>
          </a:p>
          <a:p>
            <a:pPr marL="20638" lvl="1"/>
            <a:r>
              <a:rPr lang="en-US" sz="2600" dirty="0"/>
              <a:t>2. Learn new math as you go</a:t>
            </a:r>
          </a:p>
          <a:p>
            <a:pPr marL="976312" lvl="1" indent="-457200">
              <a:buFont typeface="Arial" panose="020B0604020202020204" pitchFamily="34" charset="0"/>
              <a:buChar char="•"/>
            </a:pPr>
            <a:r>
              <a:rPr lang="en-US" sz="2600" dirty="0"/>
              <a:t>It’s (almost) impossible to know every bit of math that is thrown at you.</a:t>
            </a:r>
          </a:p>
          <a:p>
            <a:pPr marL="976312" lvl="1" indent="-457200">
              <a:buFont typeface="Arial" panose="020B0604020202020204" pitchFamily="34" charset="0"/>
              <a:buChar char="•"/>
            </a:pPr>
            <a:r>
              <a:rPr lang="en-US" sz="2600" dirty="0"/>
              <a:t>All math can be learned, it just might take some patience.</a:t>
            </a:r>
          </a:p>
          <a:p>
            <a:pPr marL="971550" lvl="1" indent="-514350">
              <a:buFont typeface="+mj-lt"/>
              <a:buAutoNum type="arabicPeriod"/>
            </a:pPr>
            <a:endParaRPr lang="en-US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699E56-18D1-8940-B94B-BF1046D2B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5396E-BA54-0B46-9AD4-097ED26DFC1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716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FEDFDCE-F06F-E941-A73C-4212B49B5B3E}"/>
                  </a:ext>
                </a:extLst>
              </p:cNvPr>
              <p:cNvSpPr txBox="1"/>
              <p:nvPr/>
            </p:nvSpPr>
            <p:spPr>
              <a:xfrm>
                <a:off x="231400" y="306351"/>
                <a:ext cx="6282874" cy="60939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+mj-lt"/>
                  <a:buAutoNum type="arabicPeriod"/>
                </a:pPr>
                <a:r>
                  <a:rPr lang="en-US" sz="2600" dirty="0"/>
                  <a:t>Define thermal conductivity,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𝜅</m:t>
                    </m:r>
                  </m:oMath>
                </a14:m>
                <a:endParaRPr lang="en-US" sz="2600" dirty="0"/>
              </a:p>
              <a:p>
                <a:pPr marL="342900" indent="-342900">
                  <a:buFont typeface="+mj-lt"/>
                  <a:buAutoNum type="arabicPeriod"/>
                </a:pPr>
                <a:endParaRPr lang="en-US" sz="2600" dirty="0"/>
              </a:p>
              <a:p>
                <a:pPr marL="342900" indent="-342900">
                  <a:buFont typeface="+mj-lt"/>
                  <a:buAutoNum type="arabicPeriod"/>
                </a:pPr>
                <a:endParaRPr lang="en-US" sz="2600" dirty="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2600" dirty="0"/>
                  <a:t>Overview of heat conduction mechanisms</a:t>
                </a:r>
              </a:p>
              <a:p>
                <a:pPr marL="914400" lvl="1" indent="-457200">
                  <a:buFont typeface="Arial" panose="020B0604020202020204" pitchFamily="34" charset="0"/>
                  <a:buChar char="•"/>
                </a:pPr>
                <a:r>
                  <a:rPr lang="en-US" sz="2600" dirty="0"/>
                  <a:t>electrons</a:t>
                </a:r>
              </a:p>
              <a:p>
                <a:pPr marL="914400" lvl="1" indent="-457200">
                  <a:buFont typeface="Arial" panose="020B0604020202020204" pitchFamily="34" charset="0"/>
                  <a:buChar char="•"/>
                </a:pPr>
                <a:r>
                  <a:rPr lang="en-US" sz="2600" dirty="0"/>
                  <a:t>bipolar</a:t>
                </a:r>
              </a:p>
              <a:p>
                <a:pPr marL="914400" lvl="1" indent="-457200">
                  <a:buFont typeface="Arial" panose="020B0604020202020204" pitchFamily="34" charset="0"/>
                  <a:buChar char="•"/>
                </a:pPr>
                <a:r>
                  <a:rPr lang="en-US" sz="2600" dirty="0"/>
                  <a:t>atomic vibrations</a:t>
                </a:r>
              </a:p>
              <a:p>
                <a:pPr marL="342900" indent="-342900">
                  <a:buFont typeface="+mj-lt"/>
                  <a:buAutoNum type="arabicPeriod"/>
                </a:pPr>
                <a:endParaRPr lang="en-US" sz="2600" dirty="0"/>
              </a:p>
              <a:p>
                <a:pPr marL="342900" indent="-342900">
                  <a:buFont typeface="+mj-lt"/>
                  <a:buAutoNum type="arabicPeriod"/>
                </a:pPr>
                <a:endParaRPr lang="en-US" sz="2600" dirty="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2600" dirty="0"/>
                  <a:t>Define (and understand) temperature </a:t>
                </a:r>
              </a:p>
              <a:p>
                <a:pPr marL="342900" indent="-342900">
                  <a:buFont typeface="+mj-lt"/>
                  <a:buAutoNum type="arabicPeriod"/>
                </a:pPr>
                <a:endParaRPr lang="en-US" sz="2600" dirty="0"/>
              </a:p>
              <a:p>
                <a:pPr marL="342900" indent="-342900">
                  <a:buFont typeface="+mj-lt"/>
                  <a:buAutoNum type="arabicPeriod"/>
                </a:pPr>
                <a:endParaRPr lang="en-US" sz="2600" dirty="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2600" dirty="0"/>
                  <a:t>Define (and understand) reciprocal space</a:t>
                </a:r>
              </a:p>
              <a:p>
                <a:pPr marL="914400" lvl="1" indent="-457200">
                  <a:buFont typeface="Arial" panose="020B0604020202020204" pitchFamily="34" charset="0"/>
                  <a:buChar char="•"/>
                </a:pPr>
                <a:r>
                  <a:rPr lang="en-US" sz="2600" dirty="0"/>
                  <a:t>First Brillouin Zone</a:t>
                </a:r>
              </a:p>
              <a:p>
                <a:pPr marL="914400" lvl="1" indent="-457200">
                  <a:buFont typeface="Arial" panose="020B0604020202020204" pitchFamily="34" charset="0"/>
                  <a:buChar char="•"/>
                </a:pPr>
                <a:r>
                  <a:rPr lang="en-US" sz="2600" dirty="0"/>
                  <a:t>Band structures 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FEDFDCE-F06F-E941-A73C-4212B49B5B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400" y="306351"/>
                <a:ext cx="6282874" cy="6093976"/>
              </a:xfrm>
              <a:prstGeom prst="rect">
                <a:avLst/>
              </a:prstGeom>
              <a:blipFill>
                <a:blip r:embed="rId2"/>
                <a:stretch>
                  <a:fillRect l="-1613" t="-1250" b="-14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 descr="A flat screen television&#10;&#10;Description automatically generated">
            <a:extLst>
              <a:ext uri="{FF2B5EF4-FFF2-40B4-BE49-F238E27FC236}">
                <a16:creationId xmlns:a16="http://schemas.microsoft.com/office/drawing/2014/main" id="{C2089B45-58B4-3F43-B4FD-5499E15FDC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9844" y="457673"/>
            <a:ext cx="2037278" cy="1073209"/>
          </a:xfrm>
          <a:prstGeom prst="rect">
            <a:avLst/>
          </a:prstGeom>
        </p:spPr>
      </p:pic>
      <p:pic>
        <p:nvPicPr>
          <p:cNvPr id="4" name="Picture 3" descr="A picture containing abacus, ball, board&#10;&#10;Description automatically generated">
            <a:extLst>
              <a:ext uri="{FF2B5EF4-FFF2-40B4-BE49-F238E27FC236}">
                <a16:creationId xmlns:a16="http://schemas.microsoft.com/office/drawing/2014/main" id="{0C882009-2A37-F346-9BC3-9D563B7783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1536" y="2049051"/>
            <a:ext cx="1895586" cy="1377573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E3AC5CB7-7365-E147-A0E2-58E00A52A6A3}"/>
              </a:ext>
            </a:extLst>
          </p:cNvPr>
          <p:cNvGrpSpPr/>
          <p:nvPr/>
        </p:nvGrpSpPr>
        <p:grpSpPr>
          <a:xfrm>
            <a:off x="6851536" y="3426624"/>
            <a:ext cx="2037278" cy="2102736"/>
            <a:chOff x="481876" y="2621190"/>
            <a:chExt cx="3858240" cy="398220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62A7A3C7-B112-6C42-8409-81818270A94F}"/>
                </a:ext>
              </a:extLst>
            </p:cNvPr>
            <p:cNvGrpSpPr/>
            <p:nvPr/>
          </p:nvGrpSpPr>
          <p:grpSpPr>
            <a:xfrm>
              <a:off x="481876" y="2621190"/>
              <a:ext cx="3858240" cy="3751068"/>
              <a:chOff x="5017161" y="2207893"/>
              <a:chExt cx="3858240" cy="3751068"/>
            </a:xfrm>
          </p:grpSpPr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AF8DF437-364C-004D-AA98-4E9BE6929D0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11973" t="5972" r="37318" b="55933"/>
              <a:stretch/>
            </p:blipFill>
            <p:spPr>
              <a:xfrm>
                <a:off x="5017161" y="2207893"/>
                <a:ext cx="3858240" cy="3751068"/>
              </a:xfrm>
              <a:prstGeom prst="rect">
                <a:avLst/>
              </a:prstGeom>
            </p:spPr>
          </p:pic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6BAC22D-1FC8-384C-9815-BB4F64674729}"/>
                  </a:ext>
                </a:extLst>
              </p:cNvPr>
              <p:cNvSpPr txBox="1"/>
              <p:nvPr/>
            </p:nvSpPr>
            <p:spPr>
              <a:xfrm>
                <a:off x="7436849" y="2664626"/>
                <a:ext cx="1274627" cy="5245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600K</a:t>
                </a:r>
              </a:p>
            </p:txBody>
          </p: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1387434D-06BB-874F-ABD2-C6F0544658F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17275" y="3089189"/>
                <a:ext cx="0" cy="2191265"/>
              </a:xfrm>
              <a:prstGeom prst="line">
                <a:avLst/>
              </a:prstGeom>
              <a:ln w="38100">
                <a:solidFill>
                  <a:srgbClr val="C00000"/>
                </a:solidFill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68D88E72-7CDE-0C48-A980-60D87F673F9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54777" y="4621427"/>
                <a:ext cx="0" cy="671385"/>
              </a:xfrm>
              <a:prstGeom prst="line">
                <a:avLst/>
              </a:prstGeom>
              <a:ln w="38100">
                <a:solidFill>
                  <a:srgbClr val="C00000"/>
                </a:solidFill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2B486BBA-944B-5347-A21E-C5CAF725366A}"/>
                      </a:ext>
                    </a:extLst>
                  </p:cNvPr>
                  <p:cNvSpPr txBox="1"/>
                  <p:nvPr/>
                </p:nvSpPr>
                <p:spPr>
                  <a:xfrm>
                    <a:off x="5773625" y="4621427"/>
                    <a:ext cx="712806" cy="52458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1200" dirty="0"/>
                  </a:p>
                </p:txBody>
              </p:sp>
            </mc:Choice>
            <mc:Fallback xmlns=""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2B486BBA-944B-5347-A21E-C5CAF725366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73625" y="4621427"/>
                    <a:ext cx="712806" cy="524586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5D67D913-8DB9-A241-8749-A8B9FD992C24}"/>
                      </a:ext>
                    </a:extLst>
                  </p:cNvPr>
                  <p:cNvSpPr txBox="1"/>
                  <p:nvPr/>
                </p:nvSpPr>
                <p:spPr>
                  <a:xfrm>
                    <a:off x="7758141" y="4646396"/>
                    <a:ext cx="719607" cy="52458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1200" dirty="0"/>
                  </a:p>
                </p:txBody>
              </p:sp>
            </mc:Choice>
            <mc:Fallback xmlns=""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5D67D913-8DB9-A241-8749-A8B9FD992C2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58141" y="4646396"/>
                    <a:ext cx="719607" cy="524586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56A6DD21-113E-6A4A-8533-479349F7315B}"/>
                </a:ext>
              </a:extLst>
            </p:cNvPr>
            <p:cNvGrpSpPr/>
            <p:nvPr/>
          </p:nvGrpSpPr>
          <p:grpSpPr>
            <a:xfrm>
              <a:off x="1448821" y="3937978"/>
              <a:ext cx="2171171" cy="2665418"/>
              <a:chOff x="1448821" y="3952266"/>
              <a:chExt cx="2171171" cy="2665418"/>
            </a:xfrm>
          </p:grpSpPr>
          <p:sp>
            <p:nvSpPr>
              <p:cNvPr id="13" name="Arc 12">
                <a:extLst>
                  <a:ext uri="{FF2B5EF4-FFF2-40B4-BE49-F238E27FC236}">
                    <a16:creationId xmlns:a16="http://schemas.microsoft.com/office/drawing/2014/main" id="{B533543D-310B-9C44-BFAA-57D53696BD0D}"/>
                  </a:ext>
                </a:extLst>
              </p:cNvPr>
              <p:cNvSpPr/>
              <p:nvPr/>
            </p:nvSpPr>
            <p:spPr>
              <a:xfrm rot="19478601">
                <a:off x="1448821" y="5012794"/>
                <a:ext cx="1944732" cy="1604890"/>
              </a:xfrm>
              <a:prstGeom prst="arc">
                <a:avLst/>
              </a:prstGeom>
              <a:ln w="2540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Arc 13">
                <a:extLst>
                  <a:ext uri="{FF2B5EF4-FFF2-40B4-BE49-F238E27FC236}">
                    <a16:creationId xmlns:a16="http://schemas.microsoft.com/office/drawing/2014/main" id="{0AECD40A-6A8C-E44E-98DE-22D5381721D0}"/>
                  </a:ext>
                </a:extLst>
              </p:cNvPr>
              <p:cNvSpPr/>
              <p:nvPr/>
            </p:nvSpPr>
            <p:spPr>
              <a:xfrm rot="8171200">
                <a:off x="1675260" y="3952266"/>
                <a:ext cx="1944732" cy="1604890"/>
              </a:xfrm>
              <a:prstGeom prst="arc">
                <a:avLst/>
              </a:prstGeom>
              <a:ln w="2540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0D0444BF-1CE9-1C4B-B491-8286E964CFB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35029" b="5734"/>
          <a:stretch/>
        </p:blipFill>
        <p:spPr>
          <a:xfrm>
            <a:off x="7434585" y="5458136"/>
            <a:ext cx="1454229" cy="1314708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884CEE-43F6-964B-9B8D-D922092C5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5396E-BA54-0B46-9AD4-097ED26DFC1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2353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32CC0E7-20AC-574D-984C-4818008BB6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780" y="0"/>
            <a:ext cx="8808440" cy="68580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4089FC0-9B60-8444-95EB-A83D948F7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5396E-BA54-0B46-9AD4-097ED26DFC1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5977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473556F-7101-A840-8E38-0F616ACDCC70}"/>
              </a:ext>
            </a:extLst>
          </p:cNvPr>
          <p:cNvSpPr txBox="1"/>
          <p:nvPr/>
        </p:nvSpPr>
        <p:spPr>
          <a:xfrm>
            <a:off x="285750" y="373932"/>
            <a:ext cx="1840312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/>
              <a:t>Fourier’s Law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3A97CB9-8245-6F46-BD9E-D49E812DF893}"/>
                  </a:ext>
                </a:extLst>
              </p:cNvPr>
              <p:cNvSpPr txBox="1"/>
              <p:nvPr/>
            </p:nvSpPr>
            <p:spPr>
              <a:xfrm>
                <a:off x="285750" y="5275116"/>
                <a:ext cx="276575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vector notation: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=−</m:t>
                    </m:r>
                    <m:acc>
                      <m:accPr>
                        <m:chr m:val="̿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𝜿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3A97CB9-8245-6F46-BD9E-D49E812DF8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750" y="5275116"/>
                <a:ext cx="2765757" cy="369332"/>
              </a:xfrm>
              <a:prstGeom prst="rect">
                <a:avLst/>
              </a:prstGeom>
              <a:blipFill>
                <a:blip r:embed="rId2"/>
                <a:stretch>
                  <a:fillRect l="-1835" t="-3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1B7BE07-4D83-6E44-8A86-62CCFB67DF3E}"/>
                  </a:ext>
                </a:extLst>
              </p:cNvPr>
              <p:cNvSpPr txBox="1"/>
              <p:nvPr/>
            </p:nvSpPr>
            <p:spPr>
              <a:xfrm>
                <a:off x="285750" y="5799431"/>
                <a:ext cx="3294684" cy="3916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0" dirty="0"/>
                  <a:t>Einstein notation: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1B7BE07-4D83-6E44-8A86-62CCFB67DF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750" y="5799431"/>
                <a:ext cx="3294684" cy="391646"/>
              </a:xfrm>
              <a:prstGeom prst="rect">
                <a:avLst/>
              </a:prstGeom>
              <a:blipFill>
                <a:blip r:embed="rId3"/>
                <a:stretch>
                  <a:fillRect l="-1538" t="-6452" b="-193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4B90372-61A9-4841-9B1D-9D8F1FC4DA72}"/>
                  </a:ext>
                </a:extLst>
              </p:cNvPr>
              <p:cNvSpPr txBox="1"/>
              <p:nvPr/>
            </p:nvSpPr>
            <p:spPr>
              <a:xfrm>
                <a:off x="4415245" y="4702556"/>
                <a:ext cx="4609852" cy="18837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: heat flux (3x1 vector)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J</m:t>
                            </m:r>
                          </m:num>
                          <m:den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m</m:t>
                                </m:r>
                              </m:e>
                              <m:sup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W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</m:oMath>
                </a14:m>
                <a:endParaRPr lang="en-US" b="1" dirty="0"/>
              </a:p>
              <a:p>
                <a:endParaRPr lang="en-US" b="1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: thermal conductivity (3x3 matrix)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W</m:t>
                            </m:r>
                          </m:num>
                          <m:den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mK</m:t>
                            </m:r>
                          </m:den>
                        </m:f>
                      </m:e>
                    </m:d>
                  </m:oMath>
                </a14:m>
                <a:r>
                  <a:rPr lang="en-US" dirty="0"/>
                  <a:t> </a:t>
                </a:r>
              </a:p>
              <a:p>
                <a:endParaRPr lang="en-US" b="1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b="1" dirty="0"/>
                  <a:t> : </a:t>
                </a:r>
                <a:r>
                  <a:rPr lang="en-US" dirty="0"/>
                  <a:t>gradient of temperature (3x1 vector)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K</m:t>
                            </m:r>
                          </m:num>
                          <m:den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m</m:t>
                            </m:r>
                          </m:den>
                        </m:f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4B90372-61A9-4841-9B1D-9D8F1FC4DA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5245" y="4702556"/>
                <a:ext cx="4609852" cy="1883785"/>
              </a:xfrm>
              <a:prstGeom prst="rect">
                <a:avLst/>
              </a:prstGeom>
              <a:blipFill>
                <a:blip r:embed="rId4"/>
                <a:stretch>
                  <a:fillRect l="-551" b="-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4F169DB-6EA5-1F46-8A4A-FE03D261D769}"/>
                  </a:ext>
                </a:extLst>
              </p:cNvPr>
              <p:cNvSpPr txBox="1"/>
              <p:nvPr/>
            </p:nvSpPr>
            <p:spPr>
              <a:xfrm>
                <a:off x="2244812" y="373932"/>
                <a:ext cx="161339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𝜅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4F169DB-6EA5-1F46-8A4A-FE03D261D7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4812" y="373932"/>
                <a:ext cx="1613390" cy="461665"/>
              </a:xfrm>
              <a:prstGeom prst="rect">
                <a:avLst/>
              </a:prstGeom>
              <a:blipFill>
                <a:blip r:embed="rId5"/>
                <a:stretch>
                  <a:fillRect b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A8598B50-8125-D840-8792-631F010486DF}"/>
              </a:ext>
            </a:extLst>
          </p:cNvPr>
          <p:cNvSpPr txBox="1"/>
          <p:nvPr/>
        </p:nvSpPr>
        <p:spPr>
          <a:xfrm>
            <a:off x="285750" y="4702556"/>
            <a:ext cx="16868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Let’s be explicit:</a:t>
            </a:r>
          </a:p>
        </p:txBody>
      </p:sp>
      <p:pic>
        <p:nvPicPr>
          <p:cNvPr id="11" name="Picture 10" descr="A flat screen television&#10;&#10;Description automatically generated">
            <a:extLst>
              <a:ext uri="{FF2B5EF4-FFF2-40B4-BE49-F238E27FC236}">
                <a16:creationId xmlns:a16="http://schemas.microsoft.com/office/drawing/2014/main" id="{A369D90F-3453-314F-909D-02BC39E9D1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18122" y="1213552"/>
            <a:ext cx="6107756" cy="3217479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3330F3E-4BD1-2D42-9A63-2646CDCF41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5396E-BA54-0B46-9AD4-097ED26DFC1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679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0ED7829-C3F3-7D43-BDED-82FA38833E29}"/>
                  </a:ext>
                </a:extLst>
              </p:cNvPr>
              <p:cNvSpPr txBox="1"/>
              <p:nvPr/>
            </p:nvSpPr>
            <p:spPr>
              <a:xfrm>
                <a:off x="257175" y="257175"/>
                <a:ext cx="8443913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For a cubic material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𝜅</m:t>
                    </m:r>
                  </m:oMath>
                </a14:m>
                <a:r>
                  <a:rPr lang="en-US" sz="2400" dirty="0"/>
                  <a:t> is isotropic, even though elastic properties, speed of sound, and phonon dispersion is not!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0ED7829-C3F3-7D43-BDED-82FA38833E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175" y="257175"/>
                <a:ext cx="8443913" cy="830997"/>
              </a:xfrm>
              <a:prstGeom prst="rect">
                <a:avLst/>
              </a:prstGeom>
              <a:blipFill>
                <a:blip r:embed="rId2"/>
                <a:stretch>
                  <a:fillRect l="-1051" t="-2985" b="-134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EF48F4-9B9C-9049-8DFC-DC22A372D32F}"/>
                  </a:ext>
                </a:extLst>
              </p:cNvPr>
              <p:cNvSpPr txBox="1"/>
              <p:nvPr/>
            </p:nvSpPr>
            <p:spPr>
              <a:xfrm>
                <a:off x="555365" y="1658641"/>
                <a:ext cx="3015376" cy="106901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𝜅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𝜅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𝜅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𝜅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4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𝜅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EF48F4-9B9C-9049-8DFC-DC22A372D3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365" y="1658641"/>
                <a:ext cx="3015376" cy="1069011"/>
              </a:xfrm>
              <a:prstGeom prst="rect">
                <a:avLst/>
              </a:prstGeom>
              <a:blipFill>
                <a:blip r:embed="rId3"/>
                <a:stretch>
                  <a:fillRect b="-35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904497D6-BA27-9642-866E-292892E680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8756" y="1939986"/>
            <a:ext cx="3791851" cy="436322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4F19916-5422-A244-8F70-20054E647DD9}"/>
              </a:ext>
            </a:extLst>
          </p:cNvPr>
          <p:cNvSpPr txBox="1"/>
          <p:nvPr/>
        </p:nvSpPr>
        <p:spPr>
          <a:xfrm>
            <a:off x="5832890" y="1854456"/>
            <a:ext cx="3280782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Young’s Modulus contour of Si from </a:t>
            </a:r>
            <a:r>
              <a:rPr lang="en-US" dirty="0">
                <a:hlinkClick r:id="rId5"/>
              </a:rPr>
              <a:t>Materials Project</a:t>
            </a:r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DBCFB68-4626-0D48-B22C-AEE95F22E943}"/>
                  </a:ext>
                </a:extLst>
              </p:cNvPr>
              <p:cNvSpPr txBox="1"/>
              <p:nvPr/>
            </p:nvSpPr>
            <p:spPr>
              <a:xfrm>
                <a:off x="257175" y="3315305"/>
                <a:ext cx="3923766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0" dirty="0"/>
                  <a:t>Why?</a:t>
                </a:r>
              </a:p>
              <a:p>
                <a:endParaRPr lang="en-US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𝜅</m:t>
                    </m:r>
                  </m:oMath>
                </a14:m>
                <a:r>
                  <a:rPr lang="en-US" dirty="0"/>
                  <a:t> is the result of an integration over the first Brillouin zone (FBZ)</a:t>
                </a:r>
              </a:p>
              <a:p>
                <a:endParaRPr lang="en-US" dirty="0"/>
              </a:p>
              <a:p>
                <a:r>
                  <a:rPr lang="en-US" dirty="0"/>
                  <a:t>This will make more sense after we cover reciprocal space.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DBCFB68-4626-0D48-B22C-AEE95F22E9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175" y="3315305"/>
                <a:ext cx="3923766" cy="2031325"/>
              </a:xfrm>
              <a:prstGeom prst="rect">
                <a:avLst/>
              </a:prstGeom>
              <a:blipFill>
                <a:blip r:embed="rId6"/>
                <a:stretch>
                  <a:fillRect l="-968" t="-1242" r="-1290" b="-31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>
            <a:extLst>
              <a:ext uri="{FF2B5EF4-FFF2-40B4-BE49-F238E27FC236}">
                <a16:creationId xmlns:a16="http://schemas.microsoft.com/office/drawing/2014/main" id="{122923F7-3DED-E041-A2CE-AC5EF76DE6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71983" y="4888910"/>
            <a:ext cx="1791078" cy="171191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149979-3C4A-AF44-BC30-8480AA28D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5396E-BA54-0B46-9AD4-097ED26DFC1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4567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1" grpId="0" animBg="1"/>
      <p:bldP spid="1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F92C129-149C-E945-A571-1A9C15CE6CB5}"/>
              </a:ext>
            </a:extLst>
          </p:cNvPr>
          <p:cNvSpPr txBox="1"/>
          <p:nvPr/>
        </p:nvSpPr>
        <p:spPr>
          <a:xfrm>
            <a:off x="339634" y="311726"/>
            <a:ext cx="3316421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/>
              <a:t>Einstein (index) notation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4CB0DF3-55DF-FA4A-860A-C96F01F76773}"/>
                  </a:ext>
                </a:extLst>
              </p:cNvPr>
              <p:cNvSpPr txBox="1"/>
              <p:nvPr/>
            </p:nvSpPr>
            <p:spPr>
              <a:xfrm>
                <a:off x="2240120" y="1869189"/>
                <a:ext cx="4891660" cy="3916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𝑖𝑥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4CB0DF3-55DF-FA4A-860A-C96F01F767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0120" y="1869189"/>
                <a:ext cx="4891660" cy="391646"/>
              </a:xfrm>
              <a:prstGeom prst="rect">
                <a:avLst/>
              </a:prstGeom>
              <a:blipFill>
                <a:blip r:embed="rId2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F39700E3-2407-1547-BD8F-54E100C96EBA}"/>
              </a:ext>
            </a:extLst>
          </p:cNvPr>
          <p:cNvSpPr txBox="1"/>
          <p:nvPr/>
        </p:nvSpPr>
        <p:spPr>
          <a:xfrm>
            <a:off x="969484" y="1110559"/>
            <a:ext cx="74329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Rule: sum over repeated indices in a term, sometimes called a ‘dummy’ index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2F79591-8E4A-F04F-9389-6D12C0DB2CE8}"/>
                  </a:ext>
                </a:extLst>
              </p:cNvPr>
              <p:cNvSpPr txBox="1"/>
              <p:nvPr/>
            </p:nvSpPr>
            <p:spPr>
              <a:xfrm>
                <a:off x="4248698" y="2717780"/>
                <a:ext cx="3389711" cy="9727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𝜅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𝑥𝑥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𝜅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𝑥𝑦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𝜅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𝑥𝑧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𝜅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𝑦𝑥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𝜅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𝑦𝑦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𝜅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𝑦𝑧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𝜅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𝑧𝑥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𝜅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𝑦𝑥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𝜅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𝑧𝑧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∇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∇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∇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2F79591-8E4A-F04F-9389-6D12C0DB2C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8698" y="2717780"/>
                <a:ext cx="3389711" cy="97270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74EBD598-5189-5E4A-9DA4-B484E49F6A7D}"/>
                  </a:ext>
                </a:extLst>
              </p:cNvPr>
              <p:cNvSpPr/>
              <p:nvPr/>
            </p:nvSpPr>
            <p:spPr>
              <a:xfrm>
                <a:off x="2240120" y="3059668"/>
                <a:ext cx="182800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smtClean="0">
                        <a:latin typeface="Cambria Math" panose="02040503050406030204" pitchFamily="18" charset="0"/>
                      </a:rPr>
                      <m:t>𝐣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=−</m:t>
                    </m:r>
                    <m:acc>
                      <m:accPr>
                        <m:chr m:val="̿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𝜿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 →</m:t>
                    </m:r>
                  </m:oMath>
                </a14:m>
                <a:r>
                  <a:rPr lang="en-US" dirty="0"/>
                  <a:t>   </a:t>
                </a: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74EBD598-5189-5E4A-9DA4-B484E49F6A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0120" y="3059668"/>
                <a:ext cx="1828001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B193A56-B2D5-8B49-904F-2966A05EEF6C}"/>
                  </a:ext>
                </a:extLst>
              </p:cNvPr>
              <p:cNvSpPr txBox="1"/>
              <p:nvPr/>
            </p:nvSpPr>
            <p:spPr>
              <a:xfrm>
                <a:off x="555170" y="4449112"/>
                <a:ext cx="8033657" cy="1754326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58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Why worry about Einstein notation?</a:t>
                </a:r>
              </a:p>
              <a:p>
                <a:endParaRPr lang="en-US" dirty="0"/>
              </a:p>
              <a:p>
                <a:r>
                  <a:rPr lang="en-US" dirty="0"/>
                  <a:t>Einstein notation makes tensor math much cleaner and is really the best (only?) way to do tensor math in dimensions higher than 3 (tensors rank 4 and up). </a:t>
                </a:r>
              </a:p>
              <a:p>
                <a:endParaRPr lang="en-US" dirty="0"/>
              </a:p>
              <a:p>
                <a:r>
                  <a:rPr lang="en-US" b="1" dirty="0"/>
                  <a:t>Elastic properties (involves 4</a:t>
                </a:r>
                <a:r>
                  <a:rPr lang="en-US" b="1" baseline="30000" dirty="0"/>
                  <a:t>th</a:t>
                </a:r>
                <a:r>
                  <a:rPr lang="en-US" b="1" dirty="0"/>
                  <a:t> rank tensors)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↔</m:t>
                    </m:r>
                  </m:oMath>
                </a14:m>
                <a:r>
                  <a:rPr lang="en-US" b="1" dirty="0"/>
                  <a:t> Thermal properties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B193A56-B2D5-8B49-904F-2966A05EEF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170" y="4449112"/>
                <a:ext cx="8033657" cy="1754326"/>
              </a:xfrm>
              <a:prstGeom prst="rect">
                <a:avLst/>
              </a:prstGeom>
              <a:blipFill>
                <a:blip r:embed="rId5"/>
                <a:stretch>
                  <a:fillRect l="-631" t="-714" r="-631" b="-4286"/>
                </a:stretch>
              </a:blipFill>
              <a:ln w="158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16C0A2D-4E34-4641-A7F8-EFA4FC0400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5396E-BA54-0B46-9AD4-097ED26DFC1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216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8D35A46-7880-CF42-B439-59611EFA64B8}"/>
              </a:ext>
            </a:extLst>
          </p:cNvPr>
          <p:cNvSpPr txBox="1"/>
          <p:nvPr/>
        </p:nvSpPr>
        <p:spPr>
          <a:xfrm>
            <a:off x="300446" y="313508"/>
            <a:ext cx="2838919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/>
              <a:t>What conducts heat?</a:t>
            </a:r>
          </a:p>
        </p:txBody>
      </p:sp>
      <p:pic>
        <p:nvPicPr>
          <p:cNvPr id="4" name="Picture 3" descr="A flat screen television&#10;&#10;Description automatically generated">
            <a:extLst>
              <a:ext uri="{FF2B5EF4-FFF2-40B4-BE49-F238E27FC236}">
                <a16:creationId xmlns:a16="http://schemas.microsoft.com/office/drawing/2014/main" id="{911E25AF-BDB0-5749-999E-763B67AB2B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6972" y="1153478"/>
            <a:ext cx="3445691" cy="181514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134D027-18CA-2744-A5D9-8F79A3A8F37C}"/>
                  </a:ext>
                </a:extLst>
              </p:cNvPr>
              <p:cNvSpPr txBox="1"/>
              <p:nvPr/>
            </p:nvSpPr>
            <p:spPr>
              <a:xfrm>
                <a:off x="5151163" y="392401"/>
                <a:ext cx="272183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𝜅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𝜅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vib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𝜅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e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𝜅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BP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+…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134D027-18CA-2744-A5D9-8F79A3A8F3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1163" y="392401"/>
                <a:ext cx="2721834" cy="369332"/>
              </a:xfrm>
              <a:prstGeom prst="rect">
                <a:avLst/>
              </a:prstGeom>
              <a:blipFill>
                <a:blip r:embed="rId3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A00AF48-7549-0346-BFD9-EDE24CC57DFD}"/>
                  </a:ext>
                </a:extLst>
              </p:cNvPr>
              <p:cNvSpPr txBox="1"/>
              <p:nvPr/>
            </p:nvSpPr>
            <p:spPr>
              <a:xfrm>
                <a:off x="299518" y="1212363"/>
                <a:ext cx="3405548" cy="7232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Electrons </a:t>
                </a:r>
                <a:r>
                  <a:rPr lang="en-US" dirty="0"/>
                  <a:t>(Wiedemann-Franz Law)</a:t>
                </a:r>
                <a:endParaRPr lang="en-US" b="1" dirty="0"/>
              </a:p>
              <a:p>
                <a:endParaRPr lang="en-US" sz="500" b="1" dirty="0"/>
              </a:p>
              <a:p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𝜅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e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A00AF48-7549-0346-BFD9-EDE24CC57D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518" y="1212363"/>
                <a:ext cx="3405548" cy="723275"/>
              </a:xfrm>
              <a:prstGeom prst="rect">
                <a:avLst/>
              </a:prstGeom>
              <a:blipFill>
                <a:blip r:embed="rId4"/>
                <a:stretch>
                  <a:fillRect l="-1866" t="-1724" r="-3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DF09B67-B365-6646-9F4B-F94A4EF6B9F6}"/>
                  </a:ext>
                </a:extLst>
              </p:cNvPr>
              <p:cNvSpPr txBox="1"/>
              <p:nvPr/>
            </p:nvSpPr>
            <p:spPr>
              <a:xfrm>
                <a:off x="5220816" y="3498864"/>
                <a:ext cx="58054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DF09B67-B365-6646-9F4B-F94A4EF6B9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0816" y="3498864"/>
                <a:ext cx="580544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16A8EC3-FA48-9747-8CE7-8F338D5F0A20}"/>
              </a:ext>
            </a:extLst>
          </p:cNvPr>
          <p:cNvCxnSpPr>
            <a:cxnSpLocks/>
          </p:cNvCxnSpPr>
          <p:nvPr/>
        </p:nvCxnSpPr>
        <p:spPr>
          <a:xfrm>
            <a:off x="6034908" y="3729696"/>
            <a:ext cx="1398352" cy="0"/>
          </a:xfrm>
          <a:prstGeom prst="straightConnector1">
            <a:avLst/>
          </a:prstGeom>
          <a:ln w="444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4048B54-8FD3-CB4E-8CB7-EEDE0A643E1C}"/>
                  </a:ext>
                </a:extLst>
              </p:cNvPr>
              <p:cNvSpPr txBox="1"/>
              <p:nvPr/>
            </p:nvSpPr>
            <p:spPr>
              <a:xfrm>
                <a:off x="299518" y="2056764"/>
                <a:ext cx="3775657" cy="9173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: electrical conductivity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Ωm</m:t>
                            </m:r>
                          </m:den>
                        </m:f>
                      </m:e>
                    </m:d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/>
                  <a:t>: Lorenz number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𝑊</m:t>
                            </m:r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Ω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4048B54-8FD3-CB4E-8CB7-EEDE0A643E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518" y="2056764"/>
                <a:ext cx="3775657" cy="917302"/>
              </a:xfrm>
              <a:prstGeom prst="rect">
                <a:avLst/>
              </a:prstGeom>
              <a:blipFill>
                <a:blip r:embed="rId6"/>
                <a:stretch>
                  <a:fillRect b="-27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3A66FC3-B9DD-244D-93E8-F9CB64531C58}"/>
                  </a:ext>
                </a:extLst>
              </p:cNvPr>
              <p:cNvSpPr txBox="1"/>
              <p:nvPr/>
            </p:nvSpPr>
            <p:spPr>
              <a:xfrm>
                <a:off x="4408710" y="5151775"/>
                <a:ext cx="4474465" cy="138499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Band modeling for better estimation of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sz="1400" dirty="0"/>
                  <a:t> in semiconductors, and a simple formula for it:</a:t>
                </a:r>
              </a:p>
              <a:p>
                <a:endParaRPr lang="en-US" sz="1400" dirty="0"/>
              </a:p>
              <a:p>
                <a:r>
                  <a:rPr lang="en-US" sz="1400" dirty="0">
                    <a:hlinkClick r:id="rId7"/>
                  </a:rPr>
                  <a:t>Kim, H.-S., </a:t>
                </a:r>
                <a:r>
                  <a:rPr lang="en-US" sz="1400" i="1" dirty="0">
                    <a:hlinkClick r:id="rId7"/>
                  </a:rPr>
                  <a:t>et al</a:t>
                </a:r>
                <a:r>
                  <a:rPr lang="en-US" sz="1400" dirty="0">
                    <a:hlinkClick r:id="rId7"/>
                  </a:rPr>
                  <a:t>. Characterization of Lorenz number with </a:t>
                </a:r>
                <a:r>
                  <a:rPr lang="en-US" sz="1400" dirty="0" err="1">
                    <a:hlinkClick r:id="rId7"/>
                  </a:rPr>
                  <a:t>Seebeck</a:t>
                </a:r>
                <a:r>
                  <a:rPr lang="en-US" sz="1400" dirty="0">
                    <a:hlinkClick r:id="rId7"/>
                  </a:rPr>
                  <a:t> coefficient measurement. </a:t>
                </a:r>
                <a:r>
                  <a:rPr lang="en-US" sz="1400" i="1" dirty="0">
                    <a:hlinkClick r:id="rId7"/>
                  </a:rPr>
                  <a:t>APL Mater.</a:t>
                </a:r>
                <a:r>
                  <a:rPr lang="en-US" sz="1400" dirty="0">
                    <a:hlinkClick r:id="rId7"/>
                  </a:rPr>
                  <a:t> </a:t>
                </a:r>
                <a:r>
                  <a:rPr lang="en-US" sz="1400" b="1" dirty="0">
                    <a:hlinkClick r:id="rId7"/>
                  </a:rPr>
                  <a:t>3</a:t>
                </a:r>
                <a:r>
                  <a:rPr lang="en-US" sz="1400" dirty="0">
                    <a:hlinkClick r:id="rId7"/>
                  </a:rPr>
                  <a:t>, 041506 (2015).</a:t>
                </a:r>
                <a:endParaRPr lang="en-US" sz="1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3A66FC3-B9DD-244D-93E8-F9CB64531C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8710" y="5151775"/>
                <a:ext cx="4474465" cy="1384995"/>
              </a:xfrm>
              <a:prstGeom prst="rect">
                <a:avLst/>
              </a:prstGeom>
              <a:blipFill>
                <a:blip r:embed="rId8"/>
                <a:stretch>
                  <a:fillRect l="-282" t="-901" b="-180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20BEC58-A04A-9B42-884A-B309DC43772B}"/>
                  </a:ext>
                </a:extLst>
              </p:cNvPr>
              <p:cNvSpPr txBox="1"/>
              <p:nvPr/>
            </p:nvSpPr>
            <p:spPr>
              <a:xfrm>
                <a:off x="154715" y="3037527"/>
                <a:ext cx="4418710" cy="707886"/>
              </a:xfrm>
              <a:prstGeom prst="rect">
                <a:avLst/>
              </a:prstGeom>
              <a:solidFill>
                <a:srgbClr val="FFFF00">
                  <a:alpha val="50000"/>
                </a:srgbClr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Cambria Math" panose="02040503050406030204" pitchFamily="18" charset="0"/>
                  </a:rPr>
                  <a:t>For metals and degenerate semiconductors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 dirty="0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2200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200" i="1">
                          <a:latin typeface="Cambria Math" panose="02040503050406030204" pitchFamily="18" charset="0"/>
                        </a:rPr>
                        <m:t>2.4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−8</m:t>
                          </m:r>
                        </m:sup>
                      </m:sSup>
                      <m:r>
                        <a:rPr lang="en-US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2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WΩ</m:t>
                      </m:r>
                      <m:sSup>
                        <m:sSupPr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2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K</m:t>
                          </m:r>
                        </m:e>
                        <m:sup>
                          <m:r>
                            <a:rPr lang="en-US" sz="22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−2</m:t>
                          </m:r>
                        </m:sup>
                      </m:sSup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20BEC58-A04A-9B42-884A-B309DC4377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15" y="3037527"/>
                <a:ext cx="4418710" cy="707886"/>
              </a:xfrm>
              <a:prstGeom prst="rect">
                <a:avLst/>
              </a:prstGeom>
              <a:blipFill>
                <a:blip r:embed="rId9"/>
                <a:stretch>
                  <a:fillRect l="-1146" t="-1724" b="-689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A11CADF8-FA6D-104B-8094-50D821F6B9B7}"/>
              </a:ext>
            </a:extLst>
          </p:cNvPr>
          <p:cNvSpPr txBox="1"/>
          <p:nvPr/>
        </p:nvSpPr>
        <p:spPr>
          <a:xfrm>
            <a:off x="919205" y="6310010"/>
            <a:ext cx="2220160" cy="369332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(worth remembering)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4162AE-7CB4-D742-BF1C-80A083503DBE}"/>
              </a:ext>
            </a:extLst>
          </p:cNvPr>
          <p:cNvSpPr txBox="1"/>
          <p:nvPr/>
        </p:nvSpPr>
        <p:spPr>
          <a:xfrm>
            <a:off x="154715" y="6310010"/>
            <a:ext cx="707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Note: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CC4D25E-E89F-CF40-83DE-7A32FCB55039}"/>
              </a:ext>
            </a:extLst>
          </p:cNvPr>
          <p:cNvSpPr txBox="1"/>
          <p:nvPr/>
        </p:nvSpPr>
        <p:spPr>
          <a:xfrm>
            <a:off x="136228" y="3943345"/>
            <a:ext cx="427248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Depends on electronic band structure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Varies in semiconductors, but typically no more than 20%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value held for doped, metallic like conducting polymer </a:t>
            </a:r>
            <a:r>
              <a:rPr lang="en-US" dirty="0">
                <a:hlinkClick r:id="rId10"/>
              </a:rPr>
              <a:t>PEDOT:PSS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Weird things happening in VO</a:t>
            </a:r>
            <a:r>
              <a:rPr lang="en-US" baseline="-25000" dirty="0"/>
              <a:t>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5AE2BF3-08A8-624B-9E89-E70508C00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5396E-BA54-0B46-9AD4-097ED26DFC1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603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15" grpId="0" animBg="1"/>
      <p:bldP spid="16" grpId="0"/>
      <p:bldP spid="1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20FD5C4-D29B-7E44-AE32-530FAA505393}"/>
              </a:ext>
            </a:extLst>
          </p:cNvPr>
          <p:cNvSpPr txBox="1"/>
          <p:nvPr/>
        </p:nvSpPr>
        <p:spPr>
          <a:xfrm>
            <a:off x="300446" y="313508"/>
            <a:ext cx="2838919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/>
              <a:t>What conducts heat?</a:t>
            </a:r>
          </a:p>
        </p:txBody>
      </p:sp>
      <p:pic>
        <p:nvPicPr>
          <p:cNvPr id="3" name="Picture 2" descr="A flat screen television&#10;&#10;Description automatically generated">
            <a:extLst>
              <a:ext uri="{FF2B5EF4-FFF2-40B4-BE49-F238E27FC236}">
                <a16:creationId xmlns:a16="http://schemas.microsoft.com/office/drawing/2014/main" id="{4D5D7FC6-C0A6-A046-AF31-F665600D46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6972" y="1153478"/>
            <a:ext cx="3445691" cy="181514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9790362-FD47-884B-9E54-F2EFB659A125}"/>
                  </a:ext>
                </a:extLst>
              </p:cNvPr>
              <p:cNvSpPr txBox="1"/>
              <p:nvPr/>
            </p:nvSpPr>
            <p:spPr>
              <a:xfrm>
                <a:off x="5151163" y="392401"/>
                <a:ext cx="272183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𝜅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𝜅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vib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𝜅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e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𝜅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BP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+…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9790362-FD47-884B-9E54-F2EFB659A1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1163" y="392401"/>
                <a:ext cx="2721834" cy="369332"/>
              </a:xfrm>
              <a:prstGeom prst="rect">
                <a:avLst/>
              </a:prstGeom>
              <a:blipFill>
                <a:blip r:embed="rId3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02F4F1A-ECC6-D342-863B-08EBD92B50FE}"/>
                  </a:ext>
                </a:extLst>
              </p:cNvPr>
              <p:cNvSpPr txBox="1"/>
              <p:nvPr/>
            </p:nvSpPr>
            <p:spPr>
              <a:xfrm>
                <a:off x="332643" y="1174327"/>
                <a:ext cx="3824515" cy="31567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Bipolar conduction:</a:t>
                </a:r>
              </a:p>
              <a:p>
                <a:endParaRPr lang="en-US" b="1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𝜅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BP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e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e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</m:den>
                    </m:f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e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</a:t>
                </a:r>
              </a:p>
              <a:p>
                <a:endParaRPr lang="en-US" dirty="0"/>
              </a:p>
              <a:p>
                <a:r>
                  <a:rPr lang="en-US" dirty="0"/>
                  <a:t>in the intrinsic regime</a:t>
                </a:r>
                <a:endParaRPr lang="en-US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𝜅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BP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g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B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</m:t>
                                </m:r>
                              </m:den>
                            </m:f>
                          </m:e>
                        </m:d>
                      </m:e>
                    </m:func>
                  </m:oMath>
                </a14:m>
                <a:r>
                  <a:rPr lang="en-US" dirty="0"/>
                  <a:t> </a:t>
                </a:r>
              </a:p>
              <a:p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Occurs when electronic conduction is happening in both conduction and valence bands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02F4F1A-ECC6-D342-863B-08EBD92B50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643" y="1174327"/>
                <a:ext cx="3824515" cy="3156762"/>
              </a:xfrm>
              <a:prstGeom prst="rect">
                <a:avLst/>
              </a:prstGeom>
              <a:blipFill>
                <a:blip r:embed="rId4"/>
                <a:stretch>
                  <a:fillRect l="-993" t="-400" r="-331" b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A1FC25AF-15FE-9E4D-917E-77A4D506CA9C}"/>
              </a:ext>
            </a:extLst>
          </p:cNvPr>
          <p:cNvGrpSpPr/>
          <p:nvPr/>
        </p:nvGrpSpPr>
        <p:grpSpPr>
          <a:xfrm>
            <a:off x="4670006" y="3301410"/>
            <a:ext cx="3591487" cy="1903735"/>
            <a:chOff x="4670006" y="3301410"/>
            <a:chExt cx="3591487" cy="1903735"/>
          </a:xfrm>
        </p:grpSpPr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95C0A054-5AAB-F24B-81BC-AE1DE526634A}"/>
                </a:ext>
              </a:extLst>
            </p:cNvPr>
            <p:cNvSpPr/>
            <p:nvPr/>
          </p:nvSpPr>
          <p:spPr>
            <a:xfrm>
              <a:off x="5084251" y="3301410"/>
              <a:ext cx="603770" cy="569298"/>
            </a:xfrm>
            <a:custGeom>
              <a:avLst/>
              <a:gdLst>
                <a:gd name="connsiteX0" fmla="*/ 0 w 1097280"/>
                <a:gd name="connsiteY0" fmla="*/ 0 h 941093"/>
                <a:gd name="connsiteX1" fmla="*/ 300446 w 1097280"/>
                <a:gd name="connsiteY1" fmla="*/ 770709 h 941093"/>
                <a:gd name="connsiteX2" fmla="*/ 522515 w 1097280"/>
                <a:gd name="connsiteY2" fmla="*/ 940526 h 941093"/>
                <a:gd name="connsiteX3" fmla="*/ 744583 w 1097280"/>
                <a:gd name="connsiteY3" fmla="*/ 744583 h 941093"/>
                <a:gd name="connsiteX4" fmla="*/ 1097280 w 1097280"/>
                <a:gd name="connsiteY4" fmla="*/ 52252 h 941093"/>
                <a:gd name="connsiteX0" fmla="*/ 0 w 1071154"/>
                <a:gd name="connsiteY0" fmla="*/ 0 h 941093"/>
                <a:gd name="connsiteX1" fmla="*/ 300446 w 1071154"/>
                <a:gd name="connsiteY1" fmla="*/ 770709 h 941093"/>
                <a:gd name="connsiteX2" fmla="*/ 522515 w 1071154"/>
                <a:gd name="connsiteY2" fmla="*/ 940526 h 941093"/>
                <a:gd name="connsiteX3" fmla="*/ 744583 w 1071154"/>
                <a:gd name="connsiteY3" fmla="*/ 744583 h 941093"/>
                <a:gd name="connsiteX4" fmla="*/ 1071154 w 1071154"/>
                <a:gd name="connsiteY4" fmla="*/ 0 h 941093"/>
                <a:gd name="connsiteX0" fmla="*/ 0 w 1071154"/>
                <a:gd name="connsiteY0" fmla="*/ 0 h 941093"/>
                <a:gd name="connsiteX1" fmla="*/ 300446 w 1071154"/>
                <a:gd name="connsiteY1" fmla="*/ 770709 h 941093"/>
                <a:gd name="connsiteX2" fmla="*/ 522515 w 1071154"/>
                <a:gd name="connsiteY2" fmla="*/ 940526 h 941093"/>
                <a:gd name="connsiteX3" fmla="*/ 744583 w 1071154"/>
                <a:gd name="connsiteY3" fmla="*/ 744583 h 941093"/>
                <a:gd name="connsiteX4" fmla="*/ 1071154 w 1071154"/>
                <a:gd name="connsiteY4" fmla="*/ 0 h 941093"/>
                <a:gd name="connsiteX0" fmla="*/ 0 w 1071154"/>
                <a:gd name="connsiteY0" fmla="*/ 0 h 940899"/>
                <a:gd name="connsiteX1" fmla="*/ 300446 w 1071154"/>
                <a:gd name="connsiteY1" fmla="*/ 770709 h 940899"/>
                <a:gd name="connsiteX2" fmla="*/ 522515 w 1071154"/>
                <a:gd name="connsiteY2" fmla="*/ 940526 h 940899"/>
                <a:gd name="connsiteX3" fmla="*/ 744583 w 1071154"/>
                <a:gd name="connsiteY3" fmla="*/ 783772 h 940899"/>
                <a:gd name="connsiteX4" fmla="*/ 1071154 w 1071154"/>
                <a:gd name="connsiteY4" fmla="*/ 0 h 940899"/>
                <a:gd name="connsiteX0" fmla="*/ 0 w 1071154"/>
                <a:gd name="connsiteY0" fmla="*/ 0 h 940607"/>
                <a:gd name="connsiteX1" fmla="*/ 300446 w 1071154"/>
                <a:gd name="connsiteY1" fmla="*/ 770709 h 940607"/>
                <a:gd name="connsiteX2" fmla="*/ 522515 w 1071154"/>
                <a:gd name="connsiteY2" fmla="*/ 940526 h 940607"/>
                <a:gd name="connsiteX3" fmla="*/ 744583 w 1071154"/>
                <a:gd name="connsiteY3" fmla="*/ 783772 h 940607"/>
                <a:gd name="connsiteX4" fmla="*/ 1071154 w 1071154"/>
                <a:gd name="connsiteY4" fmla="*/ 0 h 940607"/>
                <a:gd name="connsiteX0" fmla="*/ 0 w 1071154"/>
                <a:gd name="connsiteY0" fmla="*/ 0 h 941093"/>
                <a:gd name="connsiteX1" fmla="*/ 300446 w 1071154"/>
                <a:gd name="connsiteY1" fmla="*/ 770709 h 941093"/>
                <a:gd name="connsiteX2" fmla="*/ 522515 w 1071154"/>
                <a:gd name="connsiteY2" fmla="*/ 940526 h 941093"/>
                <a:gd name="connsiteX3" fmla="*/ 718457 w 1071154"/>
                <a:gd name="connsiteY3" fmla="*/ 744584 h 941093"/>
                <a:gd name="connsiteX4" fmla="*/ 1071154 w 1071154"/>
                <a:gd name="connsiteY4" fmla="*/ 0 h 941093"/>
                <a:gd name="connsiteX0" fmla="*/ 0 w 1071154"/>
                <a:gd name="connsiteY0" fmla="*/ 0 h 940703"/>
                <a:gd name="connsiteX1" fmla="*/ 300446 w 1071154"/>
                <a:gd name="connsiteY1" fmla="*/ 770709 h 940703"/>
                <a:gd name="connsiteX2" fmla="*/ 522515 w 1071154"/>
                <a:gd name="connsiteY2" fmla="*/ 940526 h 940703"/>
                <a:gd name="connsiteX3" fmla="*/ 727249 w 1071154"/>
                <a:gd name="connsiteY3" fmla="*/ 757772 h 940703"/>
                <a:gd name="connsiteX4" fmla="*/ 1071154 w 1071154"/>
                <a:gd name="connsiteY4" fmla="*/ 0 h 940703"/>
                <a:gd name="connsiteX0" fmla="*/ 0 w 1071154"/>
                <a:gd name="connsiteY0" fmla="*/ 0 h 940703"/>
                <a:gd name="connsiteX1" fmla="*/ 300446 w 1071154"/>
                <a:gd name="connsiteY1" fmla="*/ 770709 h 940703"/>
                <a:gd name="connsiteX2" fmla="*/ 522515 w 1071154"/>
                <a:gd name="connsiteY2" fmla="*/ 940526 h 940703"/>
                <a:gd name="connsiteX3" fmla="*/ 727249 w 1071154"/>
                <a:gd name="connsiteY3" fmla="*/ 757772 h 940703"/>
                <a:gd name="connsiteX4" fmla="*/ 1071154 w 1071154"/>
                <a:gd name="connsiteY4" fmla="*/ 0 h 940703"/>
                <a:gd name="connsiteX0" fmla="*/ 0 w 1071154"/>
                <a:gd name="connsiteY0" fmla="*/ 0 h 940549"/>
                <a:gd name="connsiteX1" fmla="*/ 300446 w 1071154"/>
                <a:gd name="connsiteY1" fmla="*/ 770709 h 940549"/>
                <a:gd name="connsiteX2" fmla="*/ 522515 w 1071154"/>
                <a:gd name="connsiteY2" fmla="*/ 940526 h 940549"/>
                <a:gd name="connsiteX3" fmla="*/ 744833 w 1071154"/>
                <a:gd name="connsiteY3" fmla="*/ 775356 h 940549"/>
                <a:gd name="connsiteX4" fmla="*/ 1071154 w 1071154"/>
                <a:gd name="connsiteY4" fmla="*/ 0 h 940549"/>
                <a:gd name="connsiteX0" fmla="*/ 0 w 1071154"/>
                <a:gd name="connsiteY0" fmla="*/ 0 h 940549"/>
                <a:gd name="connsiteX1" fmla="*/ 300446 w 1071154"/>
                <a:gd name="connsiteY1" fmla="*/ 770709 h 940549"/>
                <a:gd name="connsiteX2" fmla="*/ 522515 w 1071154"/>
                <a:gd name="connsiteY2" fmla="*/ 940526 h 940549"/>
                <a:gd name="connsiteX3" fmla="*/ 744833 w 1071154"/>
                <a:gd name="connsiteY3" fmla="*/ 775356 h 940549"/>
                <a:gd name="connsiteX4" fmla="*/ 1071154 w 1071154"/>
                <a:gd name="connsiteY4" fmla="*/ 0 h 940549"/>
                <a:gd name="connsiteX0" fmla="*/ 0 w 1106323"/>
                <a:gd name="connsiteY0" fmla="*/ 13188 h 953760"/>
                <a:gd name="connsiteX1" fmla="*/ 300446 w 1106323"/>
                <a:gd name="connsiteY1" fmla="*/ 783897 h 953760"/>
                <a:gd name="connsiteX2" fmla="*/ 522515 w 1106323"/>
                <a:gd name="connsiteY2" fmla="*/ 953714 h 953760"/>
                <a:gd name="connsiteX3" fmla="*/ 744833 w 1106323"/>
                <a:gd name="connsiteY3" fmla="*/ 788544 h 953760"/>
                <a:gd name="connsiteX4" fmla="*/ 1106323 w 1106323"/>
                <a:gd name="connsiteY4" fmla="*/ 0 h 953760"/>
                <a:gd name="connsiteX0" fmla="*/ 0 w 1106323"/>
                <a:gd name="connsiteY0" fmla="*/ 13188 h 984501"/>
                <a:gd name="connsiteX1" fmla="*/ 300446 w 1106323"/>
                <a:gd name="connsiteY1" fmla="*/ 783897 h 984501"/>
                <a:gd name="connsiteX2" fmla="*/ 518119 w 1106323"/>
                <a:gd name="connsiteY2" fmla="*/ 984488 h 984501"/>
                <a:gd name="connsiteX3" fmla="*/ 744833 w 1106323"/>
                <a:gd name="connsiteY3" fmla="*/ 788544 h 984501"/>
                <a:gd name="connsiteX4" fmla="*/ 1106323 w 1106323"/>
                <a:gd name="connsiteY4" fmla="*/ 0 h 984501"/>
                <a:gd name="connsiteX0" fmla="*/ 0 w 1087273"/>
                <a:gd name="connsiteY0" fmla="*/ 0 h 971310"/>
                <a:gd name="connsiteX1" fmla="*/ 300446 w 1087273"/>
                <a:gd name="connsiteY1" fmla="*/ 770709 h 971310"/>
                <a:gd name="connsiteX2" fmla="*/ 518119 w 1087273"/>
                <a:gd name="connsiteY2" fmla="*/ 971300 h 971310"/>
                <a:gd name="connsiteX3" fmla="*/ 744833 w 1087273"/>
                <a:gd name="connsiteY3" fmla="*/ 775356 h 971310"/>
                <a:gd name="connsiteX4" fmla="*/ 1087273 w 1087273"/>
                <a:gd name="connsiteY4" fmla="*/ 34437 h 971310"/>
                <a:gd name="connsiteX0" fmla="*/ 0 w 1096798"/>
                <a:gd name="connsiteY0" fmla="*/ 0 h 971312"/>
                <a:gd name="connsiteX1" fmla="*/ 300446 w 1096798"/>
                <a:gd name="connsiteY1" fmla="*/ 770709 h 971312"/>
                <a:gd name="connsiteX2" fmla="*/ 518119 w 1096798"/>
                <a:gd name="connsiteY2" fmla="*/ 971300 h 971312"/>
                <a:gd name="connsiteX3" fmla="*/ 744833 w 1096798"/>
                <a:gd name="connsiteY3" fmla="*/ 775356 h 971312"/>
                <a:gd name="connsiteX4" fmla="*/ 1096798 w 1096798"/>
                <a:gd name="connsiteY4" fmla="*/ 5862 h 971312"/>
                <a:gd name="connsiteX0" fmla="*/ 0 w 1068223"/>
                <a:gd name="connsiteY0" fmla="*/ 0 h 971312"/>
                <a:gd name="connsiteX1" fmla="*/ 300446 w 1068223"/>
                <a:gd name="connsiteY1" fmla="*/ 770709 h 971312"/>
                <a:gd name="connsiteX2" fmla="*/ 518119 w 1068223"/>
                <a:gd name="connsiteY2" fmla="*/ 971300 h 971312"/>
                <a:gd name="connsiteX3" fmla="*/ 744833 w 1068223"/>
                <a:gd name="connsiteY3" fmla="*/ 775356 h 971312"/>
                <a:gd name="connsiteX4" fmla="*/ 1068223 w 1068223"/>
                <a:gd name="connsiteY4" fmla="*/ 5862 h 971312"/>
                <a:gd name="connsiteX0" fmla="*/ 0 w 1030123"/>
                <a:gd name="connsiteY0" fmla="*/ 0 h 971311"/>
                <a:gd name="connsiteX1" fmla="*/ 300446 w 1030123"/>
                <a:gd name="connsiteY1" fmla="*/ 770709 h 971311"/>
                <a:gd name="connsiteX2" fmla="*/ 518119 w 1030123"/>
                <a:gd name="connsiteY2" fmla="*/ 971300 h 971311"/>
                <a:gd name="connsiteX3" fmla="*/ 744833 w 1030123"/>
                <a:gd name="connsiteY3" fmla="*/ 775356 h 971311"/>
                <a:gd name="connsiteX4" fmla="*/ 1030123 w 1030123"/>
                <a:gd name="connsiteY4" fmla="*/ 15387 h 971311"/>
                <a:gd name="connsiteX0" fmla="*/ 0 w 1030123"/>
                <a:gd name="connsiteY0" fmla="*/ 0 h 971311"/>
                <a:gd name="connsiteX1" fmla="*/ 300446 w 1030123"/>
                <a:gd name="connsiteY1" fmla="*/ 770709 h 971311"/>
                <a:gd name="connsiteX2" fmla="*/ 518119 w 1030123"/>
                <a:gd name="connsiteY2" fmla="*/ 971300 h 971311"/>
                <a:gd name="connsiteX3" fmla="*/ 744833 w 1030123"/>
                <a:gd name="connsiteY3" fmla="*/ 775356 h 971311"/>
                <a:gd name="connsiteX4" fmla="*/ 1030123 w 1030123"/>
                <a:gd name="connsiteY4" fmla="*/ 15387 h 971311"/>
                <a:gd name="connsiteX0" fmla="*/ 0 w 1030123"/>
                <a:gd name="connsiteY0" fmla="*/ 0 h 971311"/>
                <a:gd name="connsiteX1" fmla="*/ 300446 w 1030123"/>
                <a:gd name="connsiteY1" fmla="*/ 770709 h 971311"/>
                <a:gd name="connsiteX2" fmla="*/ 518119 w 1030123"/>
                <a:gd name="connsiteY2" fmla="*/ 971300 h 971311"/>
                <a:gd name="connsiteX3" fmla="*/ 744833 w 1030123"/>
                <a:gd name="connsiteY3" fmla="*/ 775356 h 971311"/>
                <a:gd name="connsiteX4" fmla="*/ 1030123 w 1030123"/>
                <a:gd name="connsiteY4" fmla="*/ 15387 h 971311"/>
                <a:gd name="connsiteX0" fmla="*/ 0 w 1030123"/>
                <a:gd name="connsiteY0" fmla="*/ 0 h 971309"/>
                <a:gd name="connsiteX1" fmla="*/ 300446 w 1030123"/>
                <a:gd name="connsiteY1" fmla="*/ 770709 h 971309"/>
                <a:gd name="connsiteX2" fmla="*/ 518119 w 1030123"/>
                <a:gd name="connsiteY2" fmla="*/ 971300 h 971309"/>
                <a:gd name="connsiteX3" fmla="*/ 744833 w 1030123"/>
                <a:gd name="connsiteY3" fmla="*/ 775356 h 971309"/>
                <a:gd name="connsiteX4" fmla="*/ 1030123 w 1030123"/>
                <a:gd name="connsiteY4" fmla="*/ 15387 h 971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0123" h="971309">
                  <a:moveTo>
                    <a:pt x="0" y="0"/>
                  </a:moveTo>
                  <a:cubicBezTo>
                    <a:pt x="106680" y="306977"/>
                    <a:pt x="214093" y="608826"/>
                    <a:pt x="300446" y="770709"/>
                  </a:cubicBezTo>
                  <a:cubicBezTo>
                    <a:pt x="386799" y="932592"/>
                    <a:pt x="444055" y="970526"/>
                    <a:pt x="518119" y="971300"/>
                  </a:cubicBezTo>
                  <a:cubicBezTo>
                    <a:pt x="592183" y="972074"/>
                    <a:pt x="678549" y="925150"/>
                    <a:pt x="744833" y="775356"/>
                  </a:cubicBezTo>
                  <a:cubicBezTo>
                    <a:pt x="811117" y="625562"/>
                    <a:pt x="937928" y="342963"/>
                    <a:pt x="1030123" y="15387"/>
                  </a:cubicBezTo>
                </a:path>
              </a:pathLst>
            </a:custGeom>
            <a:noFill/>
            <a:ln w="349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8700DA20-C13D-1C47-AB03-76EF7D8051EA}"/>
                </a:ext>
              </a:extLst>
            </p:cNvPr>
            <p:cNvSpPr/>
            <p:nvPr/>
          </p:nvSpPr>
          <p:spPr>
            <a:xfrm rot="10800000">
              <a:off x="4825547" y="4331089"/>
              <a:ext cx="1178330" cy="386359"/>
            </a:xfrm>
            <a:custGeom>
              <a:avLst/>
              <a:gdLst>
                <a:gd name="connsiteX0" fmla="*/ 0 w 1097280"/>
                <a:gd name="connsiteY0" fmla="*/ 0 h 941093"/>
                <a:gd name="connsiteX1" fmla="*/ 300446 w 1097280"/>
                <a:gd name="connsiteY1" fmla="*/ 770709 h 941093"/>
                <a:gd name="connsiteX2" fmla="*/ 522515 w 1097280"/>
                <a:gd name="connsiteY2" fmla="*/ 940526 h 941093"/>
                <a:gd name="connsiteX3" fmla="*/ 744583 w 1097280"/>
                <a:gd name="connsiteY3" fmla="*/ 744583 h 941093"/>
                <a:gd name="connsiteX4" fmla="*/ 1097280 w 1097280"/>
                <a:gd name="connsiteY4" fmla="*/ 52252 h 941093"/>
                <a:gd name="connsiteX0" fmla="*/ 0 w 1071154"/>
                <a:gd name="connsiteY0" fmla="*/ 0 h 941093"/>
                <a:gd name="connsiteX1" fmla="*/ 300446 w 1071154"/>
                <a:gd name="connsiteY1" fmla="*/ 770709 h 941093"/>
                <a:gd name="connsiteX2" fmla="*/ 522515 w 1071154"/>
                <a:gd name="connsiteY2" fmla="*/ 940526 h 941093"/>
                <a:gd name="connsiteX3" fmla="*/ 744583 w 1071154"/>
                <a:gd name="connsiteY3" fmla="*/ 744583 h 941093"/>
                <a:gd name="connsiteX4" fmla="*/ 1071154 w 1071154"/>
                <a:gd name="connsiteY4" fmla="*/ 0 h 941093"/>
                <a:gd name="connsiteX0" fmla="*/ 0 w 1071154"/>
                <a:gd name="connsiteY0" fmla="*/ 0 h 941093"/>
                <a:gd name="connsiteX1" fmla="*/ 300446 w 1071154"/>
                <a:gd name="connsiteY1" fmla="*/ 770709 h 941093"/>
                <a:gd name="connsiteX2" fmla="*/ 522515 w 1071154"/>
                <a:gd name="connsiteY2" fmla="*/ 940526 h 941093"/>
                <a:gd name="connsiteX3" fmla="*/ 744583 w 1071154"/>
                <a:gd name="connsiteY3" fmla="*/ 744583 h 941093"/>
                <a:gd name="connsiteX4" fmla="*/ 1071154 w 1071154"/>
                <a:gd name="connsiteY4" fmla="*/ 0 h 941093"/>
                <a:gd name="connsiteX0" fmla="*/ 0 w 1071154"/>
                <a:gd name="connsiteY0" fmla="*/ 0 h 940899"/>
                <a:gd name="connsiteX1" fmla="*/ 300446 w 1071154"/>
                <a:gd name="connsiteY1" fmla="*/ 770709 h 940899"/>
                <a:gd name="connsiteX2" fmla="*/ 522515 w 1071154"/>
                <a:gd name="connsiteY2" fmla="*/ 940526 h 940899"/>
                <a:gd name="connsiteX3" fmla="*/ 744583 w 1071154"/>
                <a:gd name="connsiteY3" fmla="*/ 783772 h 940899"/>
                <a:gd name="connsiteX4" fmla="*/ 1071154 w 1071154"/>
                <a:gd name="connsiteY4" fmla="*/ 0 h 940899"/>
                <a:gd name="connsiteX0" fmla="*/ 0 w 1071154"/>
                <a:gd name="connsiteY0" fmla="*/ 0 h 940607"/>
                <a:gd name="connsiteX1" fmla="*/ 300446 w 1071154"/>
                <a:gd name="connsiteY1" fmla="*/ 770709 h 940607"/>
                <a:gd name="connsiteX2" fmla="*/ 522515 w 1071154"/>
                <a:gd name="connsiteY2" fmla="*/ 940526 h 940607"/>
                <a:gd name="connsiteX3" fmla="*/ 744583 w 1071154"/>
                <a:gd name="connsiteY3" fmla="*/ 783772 h 940607"/>
                <a:gd name="connsiteX4" fmla="*/ 1071154 w 1071154"/>
                <a:gd name="connsiteY4" fmla="*/ 0 h 940607"/>
                <a:gd name="connsiteX0" fmla="*/ 0 w 1071154"/>
                <a:gd name="connsiteY0" fmla="*/ 0 h 941093"/>
                <a:gd name="connsiteX1" fmla="*/ 300446 w 1071154"/>
                <a:gd name="connsiteY1" fmla="*/ 770709 h 941093"/>
                <a:gd name="connsiteX2" fmla="*/ 522515 w 1071154"/>
                <a:gd name="connsiteY2" fmla="*/ 940526 h 941093"/>
                <a:gd name="connsiteX3" fmla="*/ 718457 w 1071154"/>
                <a:gd name="connsiteY3" fmla="*/ 744584 h 941093"/>
                <a:gd name="connsiteX4" fmla="*/ 1071154 w 1071154"/>
                <a:gd name="connsiteY4" fmla="*/ 0 h 941093"/>
                <a:gd name="connsiteX0" fmla="*/ 0 w 1071154"/>
                <a:gd name="connsiteY0" fmla="*/ 0 h 940703"/>
                <a:gd name="connsiteX1" fmla="*/ 300446 w 1071154"/>
                <a:gd name="connsiteY1" fmla="*/ 770709 h 940703"/>
                <a:gd name="connsiteX2" fmla="*/ 522515 w 1071154"/>
                <a:gd name="connsiteY2" fmla="*/ 940526 h 940703"/>
                <a:gd name="connsiteX3" fmla="*/ 727249 w 1071154"/>
                <a:gd name="connsiteY3" fmla="*/ 757772 h 940703"/>
                <a:gd name="connsiteX4" fmla="*/ 1071154 w 1071154"/>
                <a:gd name="connsiteY4" fmla="*/ 0 h 940703"/>
                <a:gd name="connsiteX0" fmla="*/ 0 w 1071154"/>
                <a:gd name="connsiteY0" fmla="*/ 0 h 940703"/>
                <a:gd name="connsiteX1" fmla="*/ 300446 w 1071154"/>
                <a:gd name="connsiteY1" fmla="*/ 770709 h 940703"/>
                <a:gd name="connsiteX2" fmla="*/ 522515 w 1071154"/>
                <a:gd name="connsiteY2" fmla="*/ 940526 h 940703"/>
                <a:gd name="connsiteX3" fmla="*/ 727249 w 1071154"/>
                <a:gd name="connsiteY3" fmla="*/ 757772 h 940703"/>
                <a:gd name="connsiteX4" fmla="*/ 1071154 w 1071154"/>
                <a:gd name="connsiteY4" fmla="*/ 0 h 940703"/>
                <a:gd name="connsiteX0" fmla="*/ 0 w 1071154"/>
                <a:gd name="connsiteY0" fmla="*/ 0 h 940549"/>
                <a:gd name="connsiteX1" fmla="*/ 300446 w 1071154"/>
                <a:gd name="connsiteY1" fmla="*/ 770709 h 940549"/>
                <a:gd name="connsiteX2" fmla="*/ 522515 w 1071154"/>
                <a:gd name="connsiteY2" fmla="*/ 940526 h 940549"/>
                <a:gd name="connsiteX3" fmla="*/ 744833 w 1071154"/>
                <a:gd name="connsiteY3" fmla="*/ 775356 h 940549"/>
                <a:gd name="connsiteX4" fmla="*/ 1071154 w 1071154"/>
                <a:gd name="connsiteY4" fmla="*/ 0 h 940549"/>
                <a:gd name="connsiteX0" fmla="*/ 0 w 1071154"/>
                <a:gd name="connsiteY0" fmla="*/ 0 h 940549"/>
                <a:gd name="connsiteX1" fmla="*/ 300446 w 1071154"/>
                <a:gd name="connsiteY1" fmla="*/ 770709 h 940549"/>
                <a:gd name="connsiteX2" fmla="*/ 522515 w 1071154"/>
                <a:gd name="connsiteY2" fmla="*/ 940526 h 940549"/>
                <a:gd name="connsiteX3" fmla="*/ 744833 w 1071154"/>
                <a:gd name="connsiteY3" fmla="*/ 775356 h 940549"/>
                <a:gd name="connsiteX4" fmla="*/ 1071154 w 1071154"/>
                <a:gd name="connsiteY4" fmla="*/ 0 h 940549"/>
                <a:gd name="connsiteX0" fmla="*/ 0 w 1106323"/>
                <a:gd name="connsiteY0" fmla="*/ 13188 h 953760"/>
                <a:gd name="connsiteX1" fmla="*/ 300446 w 1106323"/>
                <a:gd name="connsiteY1" fmla="*/ 783897 h 953760"/>
                <a:gd name="connsiteX2" fmla="*/ 522515 w 1106323"/>
                <a:gd name="connsiteY2" fmla="*/ 953714 h 953760"/>
                <a:gd name="connsiteX3" fmla="*/ 744833 w 1106323"/>
                <a:gd name="connsiteY3" fmla="*/ 788544 h 953760"/>
                <a:gd name="connsiteX4" fmla="*/ 1106323 w 1106323"/>
                <a:gd name="connsiteY4" fmla="*/ 0 h 953760"/>
                <a:gd name="connsiteX0" fmla="*/ 0 w 1106323"/>
                <a:gd name="connsiteY0" fmla="*/ 13188 h 984501"/>
                <a:gd name="connsiteX1" fmla="*/ 300446 w 1106323"/>
                <a:gd name="connsiteY1" fmla="*/ 783897 h 984501"/>
                <a:gd name="connsiteX2" fmla="*/ 518119 w 1106323"/>
                <a:gd name="connsiteY2" fmla="*/ 984488 h 984501"/>
                <a:gd name="connsiteX3" fmla="*/ 744833 w 1106323"/>
                <a:gd name="connsiteY3" fmla="*/ 788544 h 984501"/>
                <a:gd name="connsiteX4" fmla="*/ 1106323 w 1106323"/>
                <a:gd name="connsiteY4" fmla="*/ 0 h 984501"/>
                <a:gd name="connsiteX0" fmla="*/ 0 w 1087273"/>
                <a:gd name="connsiteY0" fmla="*/ 0 h 971310"/>
                <a:gd name="connsiteX1" fmla="*/ 300446 w 1087273"/>
                <a:gd name="connsiteY1" fmla="*/ 770709 h 971310"/>
                <a:gd name="connsiteX2" fmla="*/ 518119 w 1087273"/>
                <a:gd name="connsiteY2" fmla="*/ 971300 h 971310"/>
                <a:gd name="connsiteX3" fmla="*/ 744833 w 1087273"/>
                <a:gd name="connsiteY3" fmla="*/ 775356 h 971310"/>
                <a:gd name="connsiteX4" fmla="*/ 1087273 w 1087273"/>
                <a:gd name="connsiteY4" fmla="*/ 34437 h 971310"/>
                <a:gd name="connsiteX0" fmla="*/ 0 w 1096798"/>
                <a:gd name="connsiteY0" fmla="*/ 0 h 971312"/>
                <a:gd name="connsiteX1" fmla="*/ 300446 w 1096798"/>
                <a:gd name="connsiteY1" fmla="*/ 770709 h 971312"/>
                <a:gd name="connsiteX2" fmla="*/ 518119 w 1096798"/>
                <a:gd name="connsiteY2" fmla="*/ 971300 h 971312"/>
                <a:gd name="connsiteX3" fmla="*/ 744833 w 1096798"/>
                <a:gd name="connsiteY3" fmla="*/ 775356 h 971312"/>
                <a:gd name="connsiteX4" fmla="*/ 1096798 w 1096798"/>
                <a:gd name="connsiteY4" fmla="*/ 5862 h 971312"/>
                <a:gd name="connsiteX0" fmla="*/ 0 w 1068223"/>
                <a:gd name="connsiteY0" fmla="*/ 0 h 971312"/>
                <a:gd name="connsiteX1" fmla="*/ 300446 w 1068223"/>
                <a:gd name="connsiteY1" fmla="*/ 770709 h 971312"/>
                <a:gd name="connsiteX2" fmla="*/ 518119 w 1068223"/>
                <a:gd name="connsiteY2" fmla="*/ 971300 h 971312"/>
                <a:gd name="connsiteX3" fmla="*/ 744833 w 1068223"/>
                <a:gd name="connsiteY3" fmla="*/ 775356 h 971312"/>
                <a:gd name="connsiteX4" fmla="*/ 1068223 w 1068223"/>
                <a:gd name="connsiteY4" fmla="*/ 5862 h 971312"/>
                <a:gd name="connsiteX0" fmla="*/ 0 w 1030123"/>
                <a:gd name="connsiteY0" fmla="*/ 0 h 971311"/>
                <a:gd name="connsiteX1" fmla="*/ 300446 w 1030123"/>
                <a:gd name="connsiteY1" fmla="*/ 770709 h 971311"/>
                <a:gd name="connsiteX2" fmla="*/ 518119 w 1030123"/>
                <a:gd name="connsiteY2" fmla="*/ 971300 h 971311"/>
                <a:gd name="connsiteX3" fmla="*/ 744833 w 1030123"/>
                <a:gd name="connsiteY3" fmla="*/ 775356 h 971311"/>
                <a:gd name="connsiteX4" fmla="*/ 1030123 w 1030123"/>
                <a:gd name="connsiteY4" fmla="*/ 15387 h 971311"/>
                <a:gd name="connsiteX0" fmla="*/ 0 w 1030123"/>
                <a:gd name="connsiteY0" fmla="*/ 0 h 971311"/>
                <a:gd name="connsiteX1" fmla="*/ 300446 w 1030123"/>
                <a:gd name="connsiteY1" fmla="*/ 770709 h 971311"/>
                <a:gd name="connsiteX2" fmla="*/ 518119 w 1030123"/>
                <a:gd name="connsiteY2" fmla="*/ 971300 h 971311"/>
                <a:gd name="connsiteX3" fmla="*/ 744833 w 1030123"/>
                <a:gd name="connsiteY3" fmla="*/ 775356 h 971311"/>
                <a:gd name="connsiteX4" fmla="*/ 1030123 w 1030123"/>
                <a:gd name="connsiteY4" fmla="*/ 15387 h 971311"/>
                <a:gd name="connsiteX0" fmla="*/ 0 w 1030123"/>
                <a:gd name="connsiteY0" fmla="*/ 0 h 971311"/>
                <a:gd name="connsiteX1" fmla="*/ 300446 w 1030123"/>
                <a:gd name="connsiteY1" fmla="*/ 770709 h 971311"/>
                <a:gd name="connsiteX2" fmla="*/ 518119 w 1030123"/>
                <a:gd name="connsiteY2" fmla="*/ 971300 h 971311"/>
                <a:gd name="connsiteX3" fmla="*/ 744833 w 1030123"/>
                <a:gd name="connsiteY3" fmla="*/ 775356 h 971311"/>
                <a:gd name="connsiteX4" fmla="*/ 1030123 w 1030123"/>
                <a:gd name="connsiteY4" fmla="*/ 15387 h 971311"/>
                <a:gd name="connsiteX0" fmla="*/ 0 w 1030123"/>
                <a:gd name="connsiteY0" fmla="*/ 0 h 971309"/>
                <a:gd name="connsiteX1" fmla="*/ 300446 w 1030123"/>
                <a:gd name="connsiteY1" fmla="*/ 770709 h 971309"/>
                <a:gd name="connsiteX2" fmla="*/ 518119 w 1030123"/>
                <a:gd name="connsiteY2" fmla="*/ 971300 h 971309"/>
                <a:gd name="connsiteX3" fmla="*/ 744833 w 1030123"/>
                <a:gd name="connsiteY3" fmla="*/ 775356 h 971309"/>
                <a:gd name="connsiteX4" fmla="*/ 1030123 w 1030123"/>
                <a:gd name="connsiteY4" fmla="*/ 15387 h 971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0123" h="971309">
                  <a:moveTo>
                    <a:pt x="0" y="0"/>
                  </a:moveTo>
                  <a:cubicBezTo>
                    <a:pt x="106680" y="306977"/>
                    <a:pt x="214093" y="608826"/>
                    <a:pt x="300446" y="770709"/>
                  </a:cubicBezTo>
                  <a:cubicBezTo>
                    <a:pt x="386799" y="932592"/>
                    <a:pt x="444055" y="970526"/>
                    <a:pt x="518119" y="971300"/>
                  </a:cubicBezTo>
                  <a:cubicBezTo>
                    <a:pt x="592183" y="972074"/>
                    <a:pt x="678549" y="925150"/>
                    <a:pt x="744833" y="775356"/>
                  </a:cubicBezTo>
                  <a:cubicBezTo>
                    <a:pt x="811117" y="625562"/>
                    <a:pt x="937928" y="342963"/>
                    <a:pt x="1030123" y="15387"/>
                  </a:cubicBezTo>
                </a:path>
              </a:pathLst>
            </a:custGeom>
            <a:noFill/>
            <a:ln w="349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76123F7D-58A7-5841-9F2A-6438AEC6504E}"/>
                </a:ext>
              </a:extLst>
            </p:cNvPr>
            <p:cNvSpPr/>
            <p:nvPr/>
          </p:nvSpPr>
          <p:spPr>
            <a:xfrm>
              <a:off x="7269227" y="3301410"/>
              <a:ext cx="603770" cy="569298"/>
            </a:xfrm>
            <a:custGeom>
              <a:avLst/>
              <a:gdLst>
                <a:gd name="connsiteX0" fmla="*/ 0 w 1097280"/>
                <a:gd name="connsiteY0" fmla="*/ 0 h 941093"/>
                <a:gd name="connsiteX1" fmla="*/ 300446 w 1097280"/>
                <a:gd name="connsiteY1" fmla="*/ 770709 h 941093"/>
                <a:gd name="connsiteX2" fmla="*/ 522515 w 1097280"/>
                <a:gd name="connsiteY2" fmla="*/ 940526 h 941093"/>
                <a:gd name="connsiteX3" fmla="*/ 744583 w 1097280"/>
                <a:gd name="connsiteY3" fmla="*/ 744583 h 941093"/>
                <a:gd name="connsiteX4" fmla="*/ 1097280 w 1097280"/>
                <a:gd name="connsiteY4" fmla="*/ 52252 h 941093"/>
                <a:gd name="connsiteX0" fmla="*/ 0 w 1071154"/>
                <a:gd name="connsiteY0" fmla="*/ 0 h 941093"/>
                <a:gd name="connsiteX1" fmla="*/ 300446 w 1071154"/>
                <a:gd name="connsiteY1" fmla="*/ 770709 h 941093"/>
                <a:gd name="connsiteX2" fmla="*/ 522515 w 1071154"/>
                <a:gd name="connsiteY2" fmla="*/ 940526 h 941093"/>
                <a:gd name="connsiteX3" fmla="*/ 744583 w 1071154"/>
                <a:gd name="connsiteY3" fmla="*/ 744583 h 941093"/>
                <a:gd name="connsiteX4" fmla="*/ 1071154 w 1071154"/>
                <a:gd name="connsiteY4" fmla="*/ 0 h 941093"/>
                <a:gd name="connsiteX0" fmla="*/ 0 w 1071154"/>
                <a:gd name="connsiteY0" fmla="*/ 0 h 941093"/>
                <a:gd name="connsiteX1" fmla="*/ 300446 w 1071154"/>
                <a:gd name="connsiteY1" fmla="*/ 770709 h 941093"/>
                <a:gd name="connsiteX2" fmla="*/ 522515 w 1071154"/>
                <a:gd name="connsiteY2" fmla="*/ 940526 h 941093"/>
                <a:gd name="connsiteX3" fmla="*/ 744583 w 1071154"/>
                <a:gd name="connsiteY3" fmla="*/ 744583 h 941093"/>
                <a:gd name="connsiteX4" fmla="*/ 1071154 w 1071154"/>
                <a:gd name="connsiteY4" fmla="*/ 0 h 941093"/>
                <a:gd name="connsiteX0" fmla="*/ 0 w 1071154"/>
                <a:gd name="connsiteY0" fmla="*/ 0 h 940899"/>
                <a:gd name="connsiteX1" fmla="*/ 300446 w 1071154"/>
                <a:gd name="connsiteY1" fmla="*/ 770709 h 940899"/>
                <a:gd name="connsiteX2" fmla="*/ 522515 w 1071154"/>
                <a:gd name="connsiteY2" fmla="*/ 940526 h 940899"/>
                <a:gd name="connsiteX3" fmla="*/ 744583 w 1071154"/>
                <a:gd name="connsiteY3" fmla="*/ 783772 h 940899"/>
                <a:gd name="connsiteX4" fmla="*/ 1071154 w 1071154"/>
                <a:gd name="connsiteY4" fmla="*/ 0 h 940899"/>
                <a:gd name="connsiteX0" fmla="*/ 0 w 1071154"/>
                <a:gd name="connsiteY0" fmla="*/ 0 h 940607"/>
                <a:gd name="connsiteX1" fmla="*/ 300446 w 1071154"/>
                <a:gd name="connsiteY1" fmla="*/ 770709 h 940607"/>
                <a:gd name="connsiteX2" fmla="*/ 522515 w 1071154"/>
                <a:gd name="connsiteY2" fmla="*/ 940526 h 940607"/>
                <a:gd name="connsiteX3" fmla="*/ 744583 w 1071154"/>
                <a:gd name="connsiteY3" fmla="*/ 783772 h 940607"/>
                <a:gd name="connsiteX4" fmla="*/ 1071154 w 1071154"/>
                <a:gd name="connsiteY4" fmla="*/ 0 h 940607"/>
                <a:gd name="connsiteX0" fmla="*/ 0 w 1071154"/>
                <a:gd name="connsiteY0" fmla="*/ 0 h 941093"/>
                <a:gd name="connsiteX1" fmla="*/ 300446 w 1071154"/>
                <a:gd name="connsiteY1" fmla="*/ 770709 h 941093"/>
                <a:gd name="connsiteX2" fmla="*/ 522515 w 1071154"/>
                <a:gd name="connsiteY2" fmla="*/ 940526 h 941093"/>
                <a:gd name="connsiteX3" fmla="*/ 718457 w 1071154"/>
                <a:gd name="connsiteY3" fmla="*/ 744584 h 941093"/>
                <a:gd name="connsiteX4" fmla="*/ 1071154 w 1071154"/>
                <a:gd name="connsiteY4" fmla="*/ 0 h 941093"/>
                <a:gd name="connsiteX0" fmla="*/ 0 w 1071154"/>
                <a:gd name="connsiteY0" fmla="*/ 0 h 940703"/>
                <a:gd name="connsiteX1" fmla="*/ 300446 w 1071154"/>
                <a:gd name="connsiteY1" fmla="*/ 770709 h 940703"/>
                <a:gd name="connsiteX2" fmla="*/ 522515 w 1071154"/>
                <a:gd name="connsiteY2" fmla="*/ 940526 h 940703"/>
                <a:gd name="connsiteX3" fmla="*/ 727249 w 1071154"/>
                <a:gd name="connsiteY3" fmla="*/ 757772 h 940703"/>
                <a:gd name="connsiteX4" fmla="*/ 1071154 w 1071154"/>
                <a:gd name="connsiteY4" fmla="*/ 0 h 940703"/>
                <a:gd name="connsiteX0" fmla="*/ 0 w 1071154"/>
                <a:gd name="connsiteY0" fmla="*/ 0 h 940703"/>
                <a:gd name="connsiteX1" fmla="*/ 300446 w 1071154"/>
                <a:gd name="connsiteY1" fmla="*/ 770709 h 940703"/>
                <a:gd name="connsiteX2" fmla="*/ 522515 w 1071154"/>
                <a:gd name="connsiteY2" fmla="*/ 940526 h 940703"/>
                <a:gd name="connsiteX3" fmla="*/ 727249 w 1071154"/>
                <a:gd name="connsiteY3" fmla="*/ 757772 h 940703"/>
                <a:gd name="connsiteX4" fmla="*/ 1071154 w 1071154"/>
                <a:gd name="connsiteY4" fmla="*/ 0 h 940703"/>
                <a:gd name="connsiteX0" fmla="*/ 0 w 1071154"/>
                <a:gd name="connsiteY0" fmla="*/ 0 h 940549"/>
                <a:gd name="connsiteX1" fmla="*/ 300446 w 1071154"/>
                <a:gd name="connsiteY1" fmla="*/ 770709 h 940549"/>
                <a:gd name="connsiteX2" fmla="*/ 522515 w 1071154"/>
                <a:gd name="connsiteY2" fmla="*/ 940526 h 940549"/>
                <a:gd name="connsiteX3" fmla="*/ 744833 w 1071154"/>
                <a:gd name="connsiteY3" fmla="*/ 775356 h 940549"/>
                <a:gd name="connsiteX4" fmla="*/ 1071154 w 1071154"/>
                <a:gd name="connsiteY4" fmla="*/ 0 h 940549"/>
                <a:gd name="connsiteX0" fmla="*/ 0 w 1071154"/>
                <a:gd name="connsiteY0" fmla="*/ 0 h 940549"/>
                <a:gd name="connsiteX1" fmla="*/ 300446 w 1071154"/>
                <a:gd name="connsiteY1" fmla="*/ 770709 h 940549"/>
                <a:gd name="connsiteX2" fmla="*/ 522515 w 1071154"/>
                <a:gd name="connsiteY2" fmla="*/ 940526 h 940549"/>
                <a:gd name="connsiteX3" fmla="*/ 744833 w 1071154"/>
                <a:gd name="connsiteY3" fmla="*/ 775356 h 940549"/>
                <a:gd name="connsiteX4" fmla="*/ 1071154 w 1071154"/>
                <a:gd name="connsiteY4" fmla="*/ 0 h 940549"/>
                <a:gd name="connsiteX0" fmla="*/ 0 w 1106323"/>
                <a:gd name="connsiteY0" fmla="*/ 13188 h 953760"/>
                <a:gd name="connsiteX1" fmla="*/ 300446 w 1106323"/>
                <a:gd name="connsiteY1" fmla="*/ 783897 h 953760"/>
                <a:gd name="connsiteX2" fmla="*/ 522515 w 1106323"/>
                <a:gd name="connsiteY2" fmla="*/ 953714 h 953760"/>
                <a:gd name="connsiteX3" fmla="*/ 744833 w 1106323"/>
                <a:gd name="connsiteY3" fmla="*/ 788544 h 953760"/>
                <a:gd name="connsiteX4" fmla="*/ 1106323 w 1106323"/>
                <a:gd name="connsiteY4" fmla="*/ 0 h 953760"/>
                <a:gd name="connsiteX0" fmla="*/ 0 w 1106323"/>
                <a:gd name="connsiteY0" fmla="*/ 13188 h 984501"/>
                <a:gd name="connsiteX1" fmla="*/ 300446 w 1106323"/>
                <a:gd name="connsiteY1" fmla="*/ 783897 h 984501"/>
                <a:gd name="connsiteX2" fmla="*/ 518119 w 1106323"/>
                <a:gd name="connsiteY2" fmla="*/ 984488 h 984501"/>
                <a:gd name="connsiteX3" fmla="*/ 744833 w 1106323"/>
                <a:gd name="connsiteY3" fmla="*/ 788544 h 984501"/>
                <a:gd name="connsiteX4" fmla="*/ 1106323 w 1106323"/>
                <a:gd name="connsiteY4" fmla="*/ 0 h 984501"/>
                <a:gd name="connsiteX0" fmla="*/ 0 w 1087273"/>
                <a:gd name="connsiteY0" fmla="*/ 0 h 971310"/>
                <a:gd name="connsiteX1" fmla="*/ 300446 w 1087273"/>
                <a:gd name="connsiteY1" fmla="*/ 770709 h 971310"/>
                <a:gd name="connsiteX2" fmla="*/ 518119 w 1087273"/>
                <a:gd name="connsiteY2" fmla="*/ 971300 h 971310"/>
                <a:gd name="connsiteX3" fmla="*/ 744833 w 1087273"/>
                <a:gd name="connsiteY3" fmla="*/ 775356 h 971310"/>
                <a:gd name="connsiteX4" fmla="*/ 1087273 w 1087273"/>
                <a:gd name="connsiteY4" fmla="*/ 34437 h 971310"/>
                <a:gd name="connsiteX0" fmla="*/ 0 w 1096798"/>
                <a:gd name="connsiteY0" fmla="*/ 0 h 971312"/>
                <a:gd name="connsiteX1" fmla="*/ 300446 w 1096798"/>
                <a:gd name="connsiteY1" fmla="*/ 770709 h 971312"/>
                <a:gd name="connsiteX2" fmla="*/ 518119 w 1096798"/>
                <a:gd name="connsiteY2" fmla="*/ 971300 h 971312"/>
                <a:gd name="connsiteX3" fmla="*/ 744833 w 1096798"/>
                <a:gd name="connsiteY3" fmla="*/ 775356 h 971312"/>
                <a:gd name="connsiteX4" fmla="*/ 1096798 w 1096798"/>
                <a:gd name="connsiteY4" fmla="*/ 5862 h 971312"/>
                <a:gd name="connsiteX0" fmla="*/ 0 w 1068223"/>
                <a:gd name="connsiteY0" fmla="*/ 0 h 971312"/>
                <a:gd name="connsiteX1" fmla="*/ 300446 w 1068223"/>
                <a:gd name="connsiteY1" fmla="*/ 770709 h 971312"/>
                <a:gd name="connsiteX2" fmla="*/ 518119 w 1068223"/>
                <a:gd name="connsiteY2" fmla="*/ 971300 h 971312"/>
                <a:gd name="connsiteX3" fmla="*/ 744833 w 1068223"/>
                <a:gd name="connsiteY3" fmla="*/ 775356 h 971312"/>
                <a:gd name="connsiteX4" fmla="*/ 1068223 w 1068223"/>
                <a:gd name="connsiteY4" fmla="*/ 5862 h 971312"/>
                <a:gd name="connsiteX0" fmla="*/ 0 w 1030123"/>
                <a:gd name="connsiteY0" fmla="*/ 0 h 971311"/>
                <a:gd name="connsiteX1" fmla="*/ 300446 w 1030123"/>
                <a:gd name="connsiteY1" fmla="*/ 770709 h 971311"/>
                <a:gd name="connsiteX2" fmla="*/ 518119 w 1030123"/>
                <a:gd name="connsiteY2" fmla="*/ 971300 h 971311"/>
                <a:gd name="connsiteX3" fmla="*/ 744833 w 1030123"/>
                <a:gd name="connsiteY3" fmla="*/ 775356 h 971311"/>
                <a:gd name="connsiteX4" fmla="*/ 1030123 w 1030123"/>
                <a:gd name="connsiteY4" fmla="*/ 15387 h 971311"/>
                <a:gd name="connsiteX0" fmla="*/ 0 w 1030123"/>
                <a:gd name="connsiteY0" fmla="*/ 0 h 971311"/>
                <a:gd name="connsiteX1" fmla="*/ 300446 w 1030123"/>
                <a:gd name="connsiteY1" fmla="*/ 770709 h 971311"/>
                <a:gd name="connsiteX2" fmla="*/ 518119 w 1030123"/>
                <a:gd name="connsiteY2" fmla="*/ 971300 h 971311"/>
                <a:gd name="connsiteX3" fmla="*/ 744833 w 1030123"/>
                <a:gd name="connsiteY3" fmla="*/ 775356 h 971311"/>
                <a:gd name="connsiteX4" fmla="*/ 1030123 w 1030123"/>
                <a:gd name="connsiteY4" fmla="*/ 15387 h 971311"/>
                <a:gd name="connsiteX0" fmla="*/ 0 w 1030123"/>
                <a:gd name="connsiteY0" fmla="*/ 0 h 971311"/>
                <a:gd name="connsiteX1" fmla="*/ 300446 w 1030123"/>
                <a:gd name="connsiteY1" fmla="*/ 770709 h 971311"/>
                <a:gd name="connsiteX2" fmla="*/ 518119 w 1030123"/>
                <a:gd name="connsiteY2" fmla="*/ 971300 h 971311"/>
                <a:gd name="connsiteX3" fmla="*/ 744833 w 1030123"/>
                <a:gd name="connsiteY3" fmla="*/ 775356 h 971311"/>
                <a:gd name="connsiteX4" fmla="*/ 1030123 w 1030123"/>
                <a:gd name="connsiteY4" fmla="*/ 15387 h 971311"/>
                <a:gd name="connsiteX0" fmla="*/ 0 w 1030123"/>
                <a:gd name="connsiteY0" fmla="*/ 0 h 971309"/>
                <a:gd name="connsiteX1" fmla="*/ 300446 w 1030123"/>
                <a:gd name="connsiteY1" fmla="*/ 770709 h 971309"/>
                <a:gd name="connsiteX2" fmla="*/ 518119 w 1030123"/>
                <a:gd name="connsiteY2" fmla="*/ 971300 h 971309"/>
                <a:gd name="connsiteX3" fmla="*/ 744833 w 1030123"/>
                <a:gd name="connsiteY3" fmla="*/ 775356 h 971309"/>
                <a:gd name="connsiteX4" fmla="*/ 1030123 w 1030123"/>
                <a:gd name="connsiteY4" fmla="*/ 15387 h 971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0123" h="971309">
                  <a:moveTo>
                    <a:pt x="0" y="0"/>
                  </a:moveTo>
                  <a:cubicBezTo>
                    <a:pt x="106680" y="306977"/>
                    <a:pt x="214093" y="608826"/>
                    <a:pt x="300446" y="770709"/>
                  </a:cubicBezTo>
                  <a:cubicBezTo>
                    <a:pt x="386799" y="932592"/>
                    <a:pt x="444055" y="970526"/>
                    <a:pt x="518119" y="971300"/>
                  </a:cubicBezTo>
                  <a:cubicBezTo>
                    <a:pt x="592183" y="972074"/>
                    <a:pt x="678549" y="925150"/>
                    <a:pt x="744833" y="775356"/>
                  </a:cubicBezTo>
                  <a:cubicBezTo>
                    <a:pt x="811117" y="625562"/>
                    <a:pt x="937928" y="342963"/>
                    <a:pt x="1030123" y="15387"/>
                  </a:cubicBezTo>
                </a:path>
              </a:pathLst>
            </a:custGeom>
            <a:noFill/>
            <a:ln w="349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4B42B636-96FF-E547-ACE2-8FB3BAD2A5C5}"/>
                </a:ext>
              </a:extLst>
            </p:cNvPr>
            <p:cNvSpPr/>
            <p:nvPr/>
          </p:nvSpPr>
          <p:spPr>
            <a:xfrm rot="10800000">
              <a:off x="7029573" y="4331089"/>
              <a:ext cx="1178330" cy="386359"/>
            </a:xfrm>
            <a:custGeom>
              <a:avLst/>
              <a:gdLst>
                <a:gd name="connsiteX0" fmla="*/ 0 w 1097280"/>
                <a:gd name="connsiteY0" fmla="*/ 0 h 941093"/>
                <a:gd name="connsiteX1" fmla="*/ 300446 w 1097280"/>
                <a:gd name="connsiteY1" fmla="*/ 770709 h 941093"/>
                <a:gd name="connsiteX2" fmla="*/ 522515 w 1097280"/>
                <a:gd name="connsiteY2" fmla="*/ 940526 h 941093"/>
                <a:gd name="connsiteX3" fmla="*/ 744583 w 1097280"/>
                <a:gd name="connsiteY3" fmla="*/ 744583 h 941093"/>
                <a:gd name="connsiteX4" fmla="*/ 1097280 w 1097280"/>
                <a:gd name="connsiteY4" fmla="*/ 52252 h 941093"/>
                <a:gd name="connsiteX0" fmla="*/ 0 w 1071154"/>
                <a:gd name="connsiteY0" fmla="*/ 0 h 941093"/>
                <a:gd name="connsiteX1" fmla="*/ 300446 w 1071154"/>
                <a:gd name="connsiteY1" fmla="*/ 770709 h 941093"/>
                <a:gd name="connsiteX2" fmla="*/ 522515 w 1071154"/>
                <a:gd name="connsiteY2" fmla="*/ 940526 h 941093"/>
                <a:gd name="connsiteX3" fmla="*/ 744583 w 1071154"/>
                <a:gd name="connsiteY3" fmla="*/ 744583 h 941093"/>
                <a:gd name="connsiteX4" fmla="*/ 1071154 w 1071154"/>
                <a:gd name="connsiteY4" fmla="*/ 0 h 941093"/>
                <a:gd name="connsiteX0" fmla="*/ 0 w 1071154"/>
                <a:gd name="connsiteY0" fmla="*/ 0 h 941093"/>
                <a:gd name="connsiteX1" fmla="*/ 300446 w 1071154"/>
                <a:gd name="connsiteY1" fmla="*/ 770709 h 941093"/>
                <a:gd name="connsiteX2" fmla="*/ 522515 w 1071154"/>
                <a:gd name="connsiteY2" fmla="*/ 940526 h 941093"/>
                <a:gd name="connsiteX3" fmla="*/ 744583 w 1071154"/>
                <a:gd name="connsiteY3" fmla="*/ 744583 h 941093"/>
                <a:gd name="connsiteX4" fmla="*/ 1071154 w 1071154"/>
                <a:gd name="connsiteY4" fmla="*/ 0 h 941093"/>
                <a:gd name="connsiteX0" fmla="*/ 0 w 1071154"/>
                <a:gd name="connsiteY0" fmla="*/ 0 h 940899"/>
                <a:gd name="connsiteX1" fmla="*/ 300446 w 1071154"/>
                <a:gd name="connsiteY1" fmla="*/ 770709 h 940899"/>
                <a:gd name="connsiteX2" fmla="*/ 522515 w 1071154"/>
                <a:gd name="connsiteY2" fmla="*/ 940526 h 940899"/>
                <a:gd name="connsiteX3" fmla="*/ 744583 w 1071154"/>
                <a:gd name="connsiteY3" fmla="*/ 783772 h 940899"/>
                <a:gd name="connsiteX4" fmla="*/ 1071154 w 1071154"/>
                <a:gd name="connsiteY4" fmla="*/ 0 h 940899"/>
                <a:gd name="connsiteX0" fmla="*/ 0 w 1071154"/>
                <a:gd name="connsiteY0" fmla="*/ 0 h 940607"/>
                <a:gd name="connsiteX1" fmla="*/ 300446 w 1071154"/>
                <a:gd name="connsiteY1" fmla="*/ 770709 h 940607"/>
                <a:gd name="connsiteX2" fmla="*/ 522515 w 1071154"/>
                <a:gd name="connsiteY2" fmla="*/ 940526 h 940607"/>
                <a:gd name="connsiteX3" fmla="*/ 744583 w 1071154"/>
                <a:gd name="connsiteY3" fmla="*/ 783772 h 940607"/>
                <a:gd name="connsiteX4" fmla="*/ 1071154 w 1071154"/>
                <a:gd name="connsiteY4" fmla="*/ 0 h 940607"/>
                <a:gd name="connsiteX0" fmla="*/ 0 w 1071154"/>
                <a:gd name="connsiteY0" fmla="*/ 0 h 941093"/>
                <a:gd name="connsiteX1" fmla="*/ 300446 w 1071154"/>
                <a:gd name="connsiteY1" fmla="*/ 770709 h 941093"/>
                <a:gd name="connsiteX2" fmla="*/ 522515 w 1071154"/>
                <a:gd name="connsiteY2" fmla="*/ 940526 h 941093"/>
                <a:gd name="connsiteX3" fmla="*/ 718457 w 1071154"/>
                <a:gd name="connsiteY3" fmla="*/ 744584 h 941093"/>
                <a:gd name="connsiteX4" fmla="*/ 1071154 w 1071154"/>
                <a:gd name="connsiteY4" fmla="*/ 0 h 941093"/>
                <a:gd name="connsiteX0" fmla="*/ 0 w 1071154"/>
                <a:gd name="connsiteY0" fmla="*/ 0 h 940703"/>
                <a:gd name="connsiteX1" fmla="*/ 300446 w 1071154"/>
                <a:gd name="connsiteY1" fmla="*/ 770709 h 940703"/>
                <a:gd name="connsiteX2" fmla="*/ 522515 w 1071154"/>
                <a:gd name="connsiteY2" fmla="*/ 940526 h 940703"/>
                <a:gd name="connsiteX3" fmla="*/ 727249 w 1071154"/>
                <a:gd name="connsiteY3" fmla="*/ 757772 h 940703"/>
                <a:gd name="connsiteX4" fmla="*/ 1071154 w 1071154"/>
                <a:gd name="connsiteY4" fmla="*/ 0 h 940703"/>
                <a:gd name="connsiteX0" fmla="*/ 0 w 1071154"/>
                <a:gd name="connsiteY0" fmla="*/ 0 h 940703"/>
                <a:gd name="connsiteX1" fmla="*/ 300446 w 1071154"/>
                <a:gd name="connsiteY1" fmla="*/ 770709 h 940703"/>
                <a:gd name="connsiteX2" fmla="*/ 522515 w 1071154"/>
                <a:gd name="connsiteY2" fmla="*/ 940526 h 940703"/>
                <a:gd name="connsiteX3" fmla="*/ 727249 w 1071154"/>
                <a:gd name="connsiteY3" fmla="*/ 757772 h 940703"/>
                <a:gd name="connsiteX4" fmla="*/ 1071154 w 1071154"/>
                <a:gd name="connsiteY4" fmla="*/ 0 h 940703"/>
                <a:gd name="connsiteX0" fmla="*/ 0 w 1071154"/>
                <a:gd name="connsiteY0" fmla="*/ 0 h 940549"/>
                <a:gd name="connsiteX1" fmla="*/ 300446 w 1071154"/>
                <a:gd name="connsiteY1" fmla="*/ 770709 h 940549"/>
                <a:gd name="connsiteX2" fmla="*/ 522515 w 1071154"/>
                <a:gd name="connsiteY2" fmla="*/ 940526 h 940549"/>
                <a:gd name="connsiteX3" fmla="*/ 744833 w 1071154"/>
                <a:gd name="connsiteY3" fmla="*/ 775356 h 940549"/>
                <a:gd name="connsiteX4" fmla="*/ 1071154 w 1071154"/>
                <a:gd name="connsiteY4" fmla="*/ 0 h 940549"/>
                <a:gd name="connsiteX0" fmla="*/ 0 w 1071154"/>
                <a:gd name="connsiteY0" fmla="*/ 0 h 940549"/>
                <a:gd name="connsiteX1" fmla="*/ 300446 w 1071154"/>
                <a:gd name="connsiteY1" fmla="*/ 770709 h 940549"/>
                <a:gd name="connsiteX2" fmla="*/ 522515 w 1071154"/>
                <a:gd name="connsiteY2" fmla="*/ 940526 h 940549"/>
                <a:gd name="connsiteX3" fmla="*/ 744833 w 1071154"/>
                <a:gd name="connsiteY3" fmla="*/ 775356 h 940549"/>
                <a:gd name="connsiteX4" fmla="*/ 1071154 w 1071154"/>
                <a:gd name="connsiteY4" fmla="*/ 0 h 940549"/>
                <a:gd name="connsiteX0" fmla="*/ 0 w 1106323"/>
                <a:gd name="connsiteY0" fmla="*/ 13188 h 953760"/>
                <a:gd name="connsiteX1" fmla="*/ 300446 w 1106323"/>
                <a:gd name="connsiteY1" fmla="*/ 783897 h 953760"/>
                <a:gd name="connsiteX2" fmla="*/ 522515 w 1106323"/>
                <a:gd name="connsiteY2" fmla="*/ 953714 h 953760"/>
                <a:gd name="connsiteX3" fmla="*/ 744833 w 1106323"/>
                <a:gd name="connsiteY3" fmla="*/ 788544 h 953760"/>
                <a:gd name="connsiteX4" fmla="*/ 1106323 w 1106323"/>
                <a:gd name="connsiteY4" fmla="*/ 0 h 953760"/>
                <a:gd name="connsiteX0" fmla="*/ 0 w 1106323"/>
                <a:gd name="connsiteY0" fmla="*/ 13188 h 984501"/>
                <a:gd name="connsiteX1" fmla="*/ 300446 w 1106323"/>
                <a:gd name="connsiteY1" fmla="*/ 783897 h 984501"/>
                <a:gd name="connsiteX2" fmla="*/ 518119 w 1106323"/>
                <a:gd name="connsiteY2" fmla="*/ 984488 h 984501"/>
                <a:gd name="connsiteX3" fmla="*/ 744833 w 1106323"/>
                <a:gd name="connsiteY3" fmla="*/ 788544 h 984501"/>
                <a:gd name="connsiteX4" fmla="*/ 1106323 w 1106323"/>
                <a:gd name="connsiteY4" fmla="*/ 0 h 984501"/>
                <a:gd name="connsiteX0" fmla="*/ 0 w 1087273"/>
                <a:gd name="connsiteY0" fmla="*/ 0 h 971310"/>
                <a:gd name="connsiteX1" fmla="*/ 300446 w 1087273"/>
                <a:gd name="connsiteY1" fmla="*/ 770709 h 971310"/>
                <a:gd name="connsiteX2" fmla="*/ 518119 w 1087273"/>
                <a:gd name="connsiteY2" fmla="*/ 971300 h 971310"/>
                <a:gd name="connsiteX3" fmla="*/ 744833 w 1087273"/>
                <a:gd name="connsiteY3" fmla="*/ 775356 h 971310"/>
                <a:gd name="connsiteX4" fmla="*/ 1087273 w 1087273"/>
                <a:gd name="connsiteY4" fmla="*/ 34437 h 971310"/>
                <a:gd name="connsiteX0" fmla="*/ 0 w 1096798"/>
                <a:gd name="connsiteY0" fmla="*/ 0 h 971312"/>
                <a:gd name="connsiteX1" fmla="*/ 300446 w 1096798"/>
                <a:gd name="connsiteY1" fmla="*/ 770709 h 971312"/>
                <a:gd name="connsiteX2" fmla="*/ 518119 w 1096798"/>
                <a:gd name="connsiteY2" fmla="*/ 971300 h 971312"/>
                <a:gd name="connsiteX3" fmla="*/ 744833 w 1096798"/>
                <a:gd name="connsiteY3" fmla="*/ 775356 h 971312"/>
                <a:gd name="connsiteX4" fmla="*/ 1096798 w 1096798"/>
                <a:gd name="connsiteY4" fmla="*/ 5862 h 971312"/>
                <a:gd name="connsiteX0" fmla="*/ 0 w 1068223"/>
                <a:gd name="connsiteY0" fmla="*/ 0 h 971312"/>
                <a:gd name="connsiteX1" fmla="*/ 300446 w 1068223"/>
                <a:gd name="connsiteY1" fmla="*/ 770709 h 971312"/>
                <a:gd name="connsiteX2" fmla="*/ 518119 w 1068223"/>
                <a:gd name="connsiteY2" fmla="*/ 971300 h 971312"/>
                <a:gd name="connsiteX3" fmla="*/ 744833 w 1068223"/>
                <a:gd name="connsiteY3" fmla="*/ 775356 h 971312"/>
                <a:gd name="connsiteX4" fmla="*/ 1068223 w 1068223"/>
                <a:gd name="connsiteY4" fmla="*/ 5862 h 971312"/>
                <a:gd name="connsiteX0" fmla="*/ 0 w 1030123"/>
                <a:gd name="connsiteY0" fmla="*/ 0 h 971311"/>
                <a:gd name="connsiteX1" fmla="*/ 300446 w 1030123"/>
                <a:gd name="connsiteY1" fmla="*/ 770709 h 971311"/>
                <a:gd name="connsiteX2" fmla="*/ 518119 w 1030123"/>
                <a:gd name="connsiteY2" fmla="*/ 971300 h 971311"/>
                <a:gd name="connsiteX3" fmla="*/ 744833 w 1030123"/>
                <a:gd name="connsiteY3" fmla="*/ 775356 h 971311"/>
                <a:gd name="connsiteX4" fmla="*/ 1030123 w 1030123"/>
                <a:gd name="connsiteY4" fmla="*/ 15387 h 971311"/>
                <a:gd name="connsiteX0" fmla="*/ 0 w 1030123"/>
                <a:gd name="connsiteY0" fmla="*/ 0 h 971311"/>
                <a:gd name="connsiteX1" fmla="*/ 300446 w 1030123"/>
                <a:gd name="connsiteY1" fmla="*/ 770709 h 971311"/>
                <a:gd name="connsiteX2" fmla="*/ 518119 w 1030123"/>
                <a:gd name="connsiteY2" fmla="*/ 971300 h 971311"/>
                <a:gd name="connsiteX3" fmla="*/ 744833 w 1030123"/>
                <a:gd name="connsiteY3" fmla="*/ 775356 h 971311"/>
                <a:gd name="connsiteX4" fmla="*/ 1030123 w 1030123"/>
                <a:gd name="connsiteY4" fmla="*/ 15387 h 971311"/>
                <a:gd name="connsiteX0" fmla="*/ 0 w 1030123"/>
                <a:gd name="connsiteY0" fmla="*/ 0 h 971311"/>
                <a:gd name="connsiteX1" fmla="*/ 300446 w 1030123"/>
                <a:gd name="connsiteY1" fmla="*/ 770709 h 971311"/>
                <a:gd name="connsiteX2" fmla="*/ 518119 w 1030123"/>
                <a:gd name="connsiteY2" fmla="*/ 971300 h 971311"/>
                <a:gd name="connsiteX3" fmla="*/ 744833 w 1030123"/>
                <a:gd name="connsiteY3" fmla="*/ 775356 h 971311"/>
                <a:gd name="connsiteX4" fmla="*/ 1030123 w 1030123"/>
                <a:gd name="connsiteY4" fmla="*/ 15387 h 971311"/>
                <a:gd name="connsiteX0" fmla="*/ 0 w 1030123"/>
                <a:gd name="connsiteY0" fmla="*/ 0 h 971309"/>
                <a:gd name="connsiteX1" fmla="*/ 300446 w 1030123"/>
                <a:gd name="connsiteY1" fmla="*/ 770709 h 971309"/>
                <a:gd name="connsiteX2" fmla="*/ 518119 w 1030123"/>
                <a:gd name="connsiteY2" fmla="*/ 971300 h 971309"/>
                <a:gd name="connsiteX3" fmla="*/ 744833 w 1030123"/>
                <a:gd name="connsiteY3" fmla="*/ 775356 h 971309"/>
                <a:gd name="connsiteX4" fmla="*/ 1030123 w 1030123"/>
                <a:gd name="connsiteY4" fmla="*/ 15387 h 971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0123" h="971309">
                  <a:moveTo>
                    <a:pt x="0" y="0"/>
                  </a:moveTo>
                  <a:cubicBezTo>
                    <a:pt x="106680" y="306977"/>
                    <a:pt x="214093" y="608826"/>
                    <a:pt x="300446" y="770709"/>
                  </a:cubicBezTo>
                  <a:cubicBezTo>
                    <a:pt x="386799" y="932592"/>
                    <a:pt x="444055" y="970526"/>
                    <a:pt x="518119" y="971300"/>
                  </a:cubicBezTo>
                  <a:cubicBezTo>
                    <a:pt x="592183" y="972074"/>
                    <a:pt x="678549" y="925150"/>
                    <a:pt x="744833" y="775356"/>
                  </a:cubicBezTo>
                  <a:cubicBezTo>
                    <a:pt x="811117" y="625562"/>
                    <a:pt x="937928" y="342963"/>
                    <a:pt x="1030123" y="15387"/>
                  </a:cubicBezTo>
                </a:path>
              </a:pathLst>
            </a:custGeom>
            <a:noFill/>
            <a:ln w="349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41C6F4DD-5A3E-104C-A4C9-99D7E870D8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24450" y="3851659"/>
              <a:ext cx="0" cy="43390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D6990355-EAFD-B14C-8DA7-E2FFCDC1C2B9}"/>
                    </a:ext>
                  </a:extLst>
                </p:cNvPr>
                <p:cNvSpPr txBox="1"/>
                <p:nvPr/>
              </p:nvSpPr>
              <p:spPr>
                <a:xfrm>
                  <a:off x="4670006" y="3916232"/>
                  <a:ext cx="48115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D6990355-EAFD-B14C-8DA7-E2FFCDC1C2B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70006" y="3916232"/>
                  <a:ext cx="481157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BE60E5FA-62C7-1B4A-A5D0-C975962A9C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89577" y="3586058"/>
              <a:ext cx="1025695" cy="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947E5C68-346E-6D46-B0A7-2917162EB85A}"/>
                </a:ext>
              </a:extLst>
            </p:cNvPr>
            <p:cNvCxnSpPr>
              <a:cxnSpLocks/>
            </p:cNvCxnSpPr>
            <p:nvPr/>
          </p:nvCxnSpPr>
          <p:spPr>
            <a:xfrm>
              <a:off x="7381875" y="3880154"/>
              <a:ext cx="0" cy="40541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EFC695FA-C22E-634C-8499-81250E930F3A}"/>
                    </a:ext>
                  </a:extLst>
                </p:cNvPr>
                <p:cNvSpPr txBox="1"/>
                <p:nvPr/>
              </p:nvSpPr>
              <p:spPr>
                <a:xfrm>
                  <a:off x="6915272" y="3834629"/>
                  <a:ext cx="48115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EFC695FA-C22E-634C-8499-81250E930F3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15272" y="3834629"/>
                  <a:ext cx="481157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B7F5B1B-78AC-9C4C-84AE-47108AAE76CB}"/>
                </a:ext>
              </a:extLst>
            </p:cNvPr>
            <p:cNvSpPr txBox="1"/>
            <p:nvPr/>
          </p:nvSpPr>
          <p:spPr>
            <a:xfrm>
              <a:off x="4722364" y="4835813"/>
              <a:ext cx="13275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Absorb heat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D3D7A0E-787A-3A40-BD4C-901EA28797BC}"/>
                </a:ext>
              </a:extLst>
            </p:cNvPr>
            <p:cNvSpPr txBox="1"/>
            <p:nvPr/>
          </p:nvSpPr>
          <p:spPr>
            <a:xfrm>
              <a:off x="6880730" y="4835813"/>
              <a:ext cx="13807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Release heat</a:t>
              </a: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39F0B2BD-233C-DD4D-B2E2-E58E89B57989}"/>
              </a:ext>
            </a:extLst>
          </p:cNvPr>
          <p:cNvSpPr txBox="1"/>
          <p:nvPr/>
        </p:nvSpPr>
        <p:spPr>
          <a:xfrm>
            <a:off x="4187415" y="5675704"/>
            <a:ext cx="4664804" cy="95410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Paper discussing bipolar thermal conductivity, lots of good references:</a:t>
            </a:r>
          </a:p>
          <a:p>
            <a:endParaRPr lang="en-US" sz="1400" dirty="0"/>
          </a:p>
          <a:p>
            <a:r>
              <a:rPr lang="en-US" sz="1400" dirty="0" err="1">
                <a:hlinkClick r:id="rId7"/>
              </a:rPr>
              <a:t>Bahk</a:t>
            </a:r>
            <a:r>
              <a:rPr lang="en-US" sz="1400" dirty="0">
                <a:hlinkClick r:id="rId7"/>
              </a:rPr>
              <a:t>, J. H. &amp; </a:t>
            </a:r>
            <a:r>
              <a:rPr lang="en-US" sz="1400" dirty="0" err="1">
                <a:hlinkClick r:id="rId7"/>
              </a:rPr>
              <a:t>Shakouri</a:t>
            </a:r>
            <a:r>
              <a:rPr lang="en-US" sz="1400" dirty="0">
                <a:hlinkClick r:id="rId7"/>
              </a:rPr>
              <a:t>, A. </a:t>
            </a:r>
            <a:r>
              <a:rPr lang="en-US" sz="1400" i="1" dirty="0">
                <a:hlinkClick r:id="rId7"/>
              </a:rPr>
              <a:t>Appl. Phys. Lett.</a:t>
            </a:r>
            <a:r>
              <a:rPr lang="en-US" sz="1400" dirty="0">
                <a:hlinkClick r:id="rId7"/>
              </a:rPr>
              <a:t> </a:t>
            </a:r>
            <a:r>
              <a:rPr lang="en-US" sz="1400" b="1" dirty="0">
                <a:hlinkClick r:id="rId7"/>
              </a:rPr>
              <a:t>105</a:t>
            </a:r>
            <a:r>
              <a:rPr lang="en-US" sz="1400" dirty="0">
                <a:hlinkClick r:id="rId7"/>
              </a:rPr>
              <a:t>, 6–11 (2014).</a:t>
            </a:r>
            <a:endParaRPr 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4A58CB8-158F-824A-8B89-FD3F9CEB5216}"/>
                  </a:ext>
                </a:extLst>
              </p:cNvPr>
              <p:cNvSpPr txBox="1"/>
              <p:nvPr/>
            </p:nvSpPr>
            <p:spPr>
              <a:xfrm>
                <a:off x="968140" y="5194721"/>
                <a:ext cx="1893082" cy="677108"/>
              </a:xfrm>
              <a:prstGeom prst="rect">
                <a:avLst/>
              </a:prstGeom>
              <a:solidFill>
                <a:srgbClr val="FFFF00">
                  <a:alpha val="50000"/>
                </a:srgbClr>
              </a:solidFill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sz="2200" dirty="0">
                    <a:latin typeface="Cambria Math" panose="02040503050406030204" pitchFamily="18" charset="0"/>
                  </a:rPr>
                  <a:t>At 300 K</a:t>
                </a:r>
                <a:endParaRPr lang="en-US" sz="2200" b="0" dirty="0">
                  <a:latin typeface="Cambria Math" panose="02040503050406030204" pitchFamily="18" charset="0"/>
                </a:endParaRPr>
              </a:p>
              <a:p>
                <a:pPr algn="ctr"/>
                <a:r>
                  <a:rPr lang="en-US" sz="2200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200" b="0" i="0" smtClean="0">
                            <a:latin typeface="Cambria Math" panose="02040503050406030204" pitchFamily="18" charset="0"/>
                          </a:rPr>
                          <m:t>B</m:t>
                        </m:r>
                      </m:sub>
                    </m:sSub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200" b="0" i="0" smtClean="0">
                        <a:latin typeface="Cambria Math" panose="02040503050406030204" pitchFamily="18" charset="0"/>
                      </a:rPr>
                      <m:t>=25 </m:t>
                    </m:r>
                    <m:r>
                      <m:rPr>
                        <m:sty m:val="p"/>
                      </m:rPr>
                      <a:rPr lang="en-US" sz="2200" b="0" i="0" smtClean="0">
                        <a:latin typeface="Cambria Math" panose="02040503050406030204" pitchFamily="18" charset="0"/>
                      </a:rPr>
                      <m:t>meV</m:t>
                    </m:r>
                  </m:oMath>
                </a14:m>
                <a:r>
                  <a:rPr lang="en-US" sz="2200" dirty="0"/>
                  <a:t> </a:t>
                </a: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4A58CB8-158F-824A-8B89-FD3F9CEB52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140" y="5194721"/>
                <a:ext cx="1893082" cy="677108"/>
              </a:xfrm>
              <a:prstGeom prst="rect">
                <a:avLst/>
              </a:prstGeom>
              <a:blipFill>
                <a:blip r:embed="rId8"/>
                <a:stretch>
                  <a:fillRect l="-662" t="-10909" r="-662" b="-16364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BE1C5E-06DC-AB48-92E9-C1BB41F05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5396E-BA54-0B46-9AD4-097ED26DFC1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232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33" grpId="0" animBg="1"/>
      <p:bldP spid="34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25400">
          <a:solidFill>
            <a:schemeClr val="tx1"/>
          </a:solidFill>
          <a:tailEnd type="stealth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9269</TotalTime>
  <Words>1259</Words>
  <Application>Microsoft Macintosh PowerPoint</Application>
  <PresentationFormat>On-screen Show (4:3)</PresentationFormat>
  <Paragraphs>233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Calibri</vt:lpstr>
      <vt:lpstr>Calibri Light</vt:lpstr>
      <vt:lpstr>Cambria Math</vt:lpstr>
      <vt:lpstr>Times</vt:lpstr>
      <vt:lpstr>Office Theme</vt:lpstr>
      <vt:lpstr>Nanoscale thermal transport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Riley Hanus</dc:creator>
  <cp:lastModifiedBy>Riley Hanus</cp:lastModifiedBy>
  <cp:revision>102</cp:revision>
  <dcterms:created xsi:type="dcterms:W3CDTF">2020-01-28T21:16:44Z</dcterms:created>
  <dcterms:modified xsi:type="dcterms:W3CDTF">2020-05-29T13:37:45Z</dcterms:modified>
</cp:coreProperties>
</file>